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26" r:id="rId4"/>
    <p:sldId id="327" r:id="rId5"/>
    <p:sldId id="328" r:id="rId6"/>
    <p:sldId id="329" r:id="rId7"/>
    <p:sldId id="330" r:id="rId8"/>
    <p:sldId id="331" r:id="rId9"/>
    <p:sldId id="311" r:id="rId10"/>
    <p:sldId id="332" r:id="rId11"/>
    <p:sldId id="333" r:id="rId12"/>
    <p:sldId id="334" r:id="rId13"/>
    <p:sldId id="335" r:id="rId14"/>
    <p:sldId id="341" r:id="rId15"/>
    <p:sldId id="284" r:id="rId16"/>
    <p:sldId id="285" r:id="rId17"/>
    <p:sldId id="286" r:id="rId18"/>
    <p:sldId id="345" r:id="rId19"/>
    <p:sldId id="346" r:id="rId20"/>
    <p:sldId id="347" r:id="rId21"/>
    <p:sldId id="348"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7" autoAdjust="0"/>
    <p:restoredTop sz="94660"/>
  </p:normalViewPr>
  <p:slideViewPr>
    <p:cSldViewPr snapToGrid="0">
      <p:cViewPr varScale="1">
        <p:scale>
          <a:sx n="79" d="100"/>
          <a:sy n="79"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BD6AC-975A-4C23-984B-6C40EB934659}" type="doc">
      <dgm:prSet loTypeId="urn:microsoft.com/office/officeart/2005/8/layout/venn1" loCatId="relationship" qsTypeId="urn:microsoft.com/office/officeart/2005/8/quickstyle/simple1" qsCatId="simple" csTypeId="urn:microsoft.com/office/officeart/2005/8/colors/accent1_2" csCatId="accent1" phldr="1"/>
      <dgm:spPr/>
    </dgm:pt>
    <dgm:pt modelId="{93668E32-A198-4AA8-BD25-DDCA97286551}">
      <dgm:prSet phldrT="[Text]" custT="1"/>
      <dgm:spPr>
        <a:solidFill>
          <a:schemeClr val="tx2">
            <a:lumMod val="90000"/>
            <a:alpha val="50000"/>
          </a:schemeClr>
        </a:solidFill>
      </dgm:spPr>
      <dgm:t>
        <a:bodyPr/>
        <a:lstStyle/>
        <a:p>
          <a:r>
            <a:rPr lang="en-AU" sz="1400" b="1" i="1" dirty="0" smtClean="0"/>
            <a:t>Context, Experience, Reflection, Action, Evaluation</a:t>
          </a:r>
        </a:p>
        <a:p>
          <a:r>
            <a:rPr lang="en-AU" sz="1200" dirty="0" smtClean="0"/>
            <a:t>Pastoral Care and Wellbeing</a:t>
          </a:r>
        </a:p>
        <a:p>
          <a:r>
            <a:rPr lang="en-AU" sz="1200" dirty="0" smtClean="0"/>
            <a:t>Learning beyond the classroom</a:t>
          </a:r>
        </a:p>
        <a:p>
          <a:r>
            <a:rPr lang="en-AU" sz="1200" dirty="0" smtClean="0"/>
            <a:t>Sport, Drama, Music, </a:t>
          </a:r>
          <a:r>
            <a:rPr lang="en-AU" sz="1200" dirty="0" err="1" smtClean="0"/>
            <a:t>Ignatian</a:t>
          </a:r>
          <a:r>
            <a:rPr lang="en-AU" sz="1200" dirty="0" smtClean="0"/>
            <a:t> Service, Outdoor Education</a:t>
          </a:r>
          <a:endParaRPr lang="en-AU" sz="1200" dirty="0"/>
        </a:p>
      </dgm:t>
    </dgm:pt>
    <dgm:pt modelId="{2737C404-2BB1-49C6-9E6B-401EACC31117}" type="parTrans" cxnId="{0C52F4DB-3079-47A9-8707-9A988B7CDD87}">
      <dgm:prSet/>
      <dgm:spPr/>
      <dgm:t>
        <a:bodyPr/>
        <a:lstStyle/>
        <a:p>
          <a:endParaRPr lang="en-AU"/>
        </a:p>
      </dgm:t>
    </dgm:pt>
    <dgm:pt modelId="{00183DEF-A7DB-4278-ADF3-40AC2774F004}" type="sibTrans" cxnId="{0C52F4DB-3079-47A9-8707-9A988B7CDD87}">
      <dgm:prSet/>
      <dgm:spPr/>
      <dgm:t>
        <a:bodyPr/>
        <a:lstStyle/>
        <a:p>
          <a:endParaRPr lang="en-AU"/>
        </a:p>
      </dgm:t>
    </dgm:pt>
    <dgm:pt modelId="{D03AF819-8E80-4DF8-A97F-5FE87C178451}">
      <dgm:prSet phldrT="[Text]" custT="1"/>
      <dgm:spPr>
        <a:solidFill>
          <a:schemeClr val="tx2">
            <a:lumMod val="90000"/>
            <a:alpha val="50000"/>
          </a:schemeClr>
        </a:solidFill>
      </dgm:spPr>
      <dgm:t>
        <a:bodyPr/>
        <a:lstStyle/>
        <a:p>
          <a:r>
            <a:rPr lang="en-AU" sz="1400" b="1" i="1" dirty="0" smtClean="0"/>
            <a:t>Pedagogy</a:t>
          </a:r>
        </a:p>
        <a:p>
          <a:endParaRPr lang="en-AU" sz="1200" dirty="0" smtClean="0"/>
        </a:p>
        <a:p>
          <a:r>
            <a:rPr lang="en-AU" sz="1200" dirty="0" smtClean="0"/>
            <a:t>Victorian Curriculum (VCE)</a:t>
          </a:r>
        </a:p>
        <a:p>
          <a:endParaRPr lang="en-AU" sz="1200" dirty="0" smtClean="0"/>
        </a:p>
        <a:p>
          <a:r>
            <a:rPr lang="en-AU" sz="1200" dirty="0" smtClean="0"/>
            <a:t>Project Zero: Creating a Culture of Thinking</a:t>
          </a:r>
        </a:p>
        <a:p>
          <a:endParaRPr lang="en-AU" sz="1400" dirty="0"/>
        </a:p>
      </dgm:t>
    </dgm:pt>
    <dgm:pt modelId="{7830D34A-6BF2-4909-AA18-6ADE266293B1}" type="parTrans" cxnId="{C1152C52-72EB-4246-8B17-46DB04DDDF08}">
      <dgm:prSet/>
      <dgm:spPr/>
      <dgm:t>
        <a:bodyPr/>
        <a:lstStyle/>
        <a:p>
          <a:endParaRPr lang="en-AU"/>
        </a:p>
      </dgm:t>
    </dgm:pt>
    <dgm:pt modelId="{D0C4ADE6-F788-4CD5-B37D-6B6833185F58}" type="sibTrans" cxnId="{C1152C52-72EB-4246-8B17-46DB04DDDF08}">
      <dgm:prSet/>
      <dgm:spPr/>
      <dgm:t>
        <a:bodyPr/>
        <a:lstStyle/>
        <a:p>
          <a:endParaRPr lang="en-AU"/>
        </a:p>
      </dgm:t>
    </dgm:pt>
    <dgm:pt modelId="{9ACE9C0C-2393-4FB1-89BE-47A5BD3880BF}">
      <dgm:prSet phldrT="[Text]" custT="1"/>
      <dgm:spPr>
        <a:solidFill>
          <a:schemeClr val="tx2">
            <a:lumMod val="90000"/>
            <a:alpha val="50000"/>
          </a:schemeClr>
        </a:solidFill>
      </dgm:spPr>
      <dgm:t>
        <a:bodyPr/>
        <a:lstStyle/>
        <a:p>
          <a:r>
            <a:rPr lang="en-AU" sz="1400" b="1" i="1" dirty="0" smtClean="0"/>
            <a:t>Professional Learning &amp; Companionship</a:t>
          </a:r>
        </a:p>
        <a:p>
          <a:endParaRPr lang="en-AU" sz="1400" dirty="0" smtClean="0"/>
        </a:p>
        <a:p>
          <a:r>
            <a:rPr lang="en-AU" sz="1200" dirty="0" smtClean="0"/>
            <a:t>Building a culture of professional learning using the AITSL standards as a framework</a:t>
          </a:r>
          <a:endParaRPr lang="en-AU" sz="1200" dirty="0"/>
        </a:p>
      </dgm:t>
    </dgm:pt>
    <dgm:pt modelId="{0444D3EB-A872-4F47-85F9-27ACB47AC4D5}" type="parTrans" cxnId="{7C56C43C-B9D6-4779-B1D9-3E98321DCC41}">
      <dgm:prSet/>
      <dgm:spPr/>
      <dgm:t>
        <a:bodyPr/>
        <a:lstStyle/>
        <a:p>
          <a:endParaRPr lang="en-AU"/>
        </a:p>
      </dgm:t>
    </dgm:pt>
    <dgm:pt modelId="{30ADDA36-2534-4747-B18F-7EC6EBCDA2BF}" type="sibTrans" cxnId="{7C56C43C-B9D6-4779-B1D9-3E98321DCC41}">
      <dgm:prSet/>
      <dgm:spPr/>
      <dgm:t>
        <a:bodyPr/>
        <a:lstStyle/>
        <a:p>
          <a:endParaRPr lang="en-AU"/>
        </a:p>
      </dgm:t>
    </dgm:pt>
    <dgm:pt modelId="{EBB6AF07-AC76-4F72-A3A1-9F90126A8116}" type="pres">
      <dgm:prSet presAssocID="{CE9BD6AC-975A-4C23-984B-6C40EB934659}" presName="compositeShape" presStyleCnt="0">
        <dgm:presLayoutVars>
          <dgm:chMax val="7"/>
          <dgm:dir/>
          <dgm:resizeHandles val="exact"/>
        </dgm:presLayoutVars>
      </dgm:prSet>
      <dgm:spPr/>
    </dgm:pt>
    <dgm:pt modelId="{0B5EE00F-152B-4CEA-BE37-CF1E7FE76128}" type="pres">
      <dgm:prSet presAssocID="{93668E32-A198-4AA8-BD25-DDCA97286551}" presName="circ1" presStyleLbl="vennNode1" presStyleIdx="0" presStyleCnt="3"/>
      <dgm:spPr/>
      <dgm:t>
        <a:bodyPr/>
        <a:lstStyle/>
        <a:p>
          <a:endParaRPr lang="en-AU"/>
        </a:p>
      </dgm:t>
    </dgm:pt>
    <dgm:pt modelId="{8418FCB9-05A8-467A-904A-40B3A6F54CD9}" type="pres">
      <dgm:prSet presAssocID="{93668E32-A198-4AA8-BD25-DDCA97286551}" presName="circ1Tx" presStyleLbl="revTx" presStyleIdx="0" presStyleCnt="0">
        <dgm:presLayoutVars>
          <dgm:chMax val="0"/>
          <dgm:chPref val="0"/>
          <dgm:bulletEnabled val="1"/>
        </dgm:presLayoutVars>
      </dgm:prSet>
      <dgm:spPr/>
      <dgm:t>
        <a:bodyPr/>
        <a:lstStyle/>
        <a:p>
          <a:endParaRPr lang="en-AU"/>
        </a:p>
      </dgm:t>
    </dgm:pt>
    <dgm:pt modelId="{E89F59F4-D269-4468-A7EF-262BF6C6A803}" type="pres">
      <dgm:prSet presAssocID="{D03AF819-8E80-4DF8-A97F-5FE87C178451}" presName="circ2" presStyleLbl="vennNode1" presStyleIdx="1" presStyleCnt="3"/>
      <dgm:spPr/>
      <dgm:t>
        <a:bodyPr/>
        <a:lstStyle/>
        <a:p>
          <a:endParaRPr lang="en-AU"/>
        </a:p>
      </dgm:t>
    </dgm:pt>
    <dgm:pt modelId="{E189889C-78A2-4D04-B3DD-47058E7BE2D2}" type="pres">
      <dgm:prSet presAssocID="{D03AF819-8E80-4DF8-A97F-5FE87C178451}" presName="circ2Tx" presStyleLbl="revTx" presStyleIdx="0" presStyleCnt="0">
        <dgm:presLayoutVars>
          <dgm:chMax val="0"/>
          <dgm:chPref val="0"/>
          <dgm:bulletEnabled val="1"/>
        </dgm:presLayoutVars>
      </dgm:prSet>
      <dgm:spPr/>
      <dgm:t>
        <a:bodyPr/>
        <a:lstStyle/>
        <a:p>
          <a:endParaRPr lang="en-AU"/>
        </a:p>
      </dgm:t>
    </dgm:pt>
    <dgm:pt modelId="{0400C6C7-A4CC-42E3-B038-514E4249AA8E}" type="pres">
      <dgm:prSet presAssocID="{9ACE9C0C-2393-4FB1-89BE-47A5BD3880BF}" presName="circ3" presStyleLbl="vennNode1" presStyleIdx="2" presStyleCnt="3"/>
      <dgm:spPr/>
      <dgm:t>
        <a:bodyPr/>
        <a:lstStyle/>
        <a:p>
          <a:endParaRPr lang="en-AU"/>
        </a:p>
      </dgm:t>
    </dgm:pt>
    <dgm:pt modelId="{B239E409-FEDB-464E-8EC7-8CA03E534299}" type="pres">
      <dgm:prSet presAssocID="{9ACE9C0C-2393-4FB1-89BE-47A5BD3880BF}" presName="circ3Tx" presStyleLbl="revTx" presStyleIdx="0" presStyleCnt="0">
        <dgm:presLayoutVars>
          <dgm:chMax val="0"/>
          <dgm:chPref val="0"/>
          <dgm:bulletEnabled val="1"/>
        </dgm:presLayoutVars>
      </dgm:prSet>
      <dgm:spPr/>
      <dgm:t>
        <a:bodyPr/>
        <a:lstStyle/>
        <a:p>
          <a:endParaRPr lang="en-AU"/>
        </a:p>
      </dgm:t>
    </dgm:pt>
  </dgm:ptLst>
  <dgm:cxnLst>
    <dgm:cxn modelId="{C1152C52-72EB-4246-8B17-46DB04DDDF08}" srcId="{CE9BD6AC-975A-4C23-984B-6C40EB934659}" destId="{D03AF819-8E80-4DF8-A97F-5FE87C178451}" srcOrd="1" destOrd="0" parTransId="{7830D34A-6BF2-4909-AA18-6ADE266293B1}" sibTransId="{D0C4ADE6-F788-4CD5-B37D-6B6833185F58}"/>
    <dgm:cxn modelId="{0C52F4DB-3079-47A9-8707-9A988B7CDD87}" srcId="{CE9BD6AC-975A-4C23-984B-6C40EB934659}" destId="{93668E32-A198-4AA8-BD25-DDCA97286551}" srcOrd="0" destOrd="0" parTransId="{2737C404-2BB1-49C6-9E6B-401EACC31117}" sibTransId="{00183DEF-A7DB-4278-ADF3-40AC2774F004}"/>
    <dgm:cxn modelId="{985831EF-E279-46E8-987F-262F42084049}" type="presOf" srcId="{93668E32-A198-4AA8-BD25-DDCA97286551}" destId="{0B5EE00F-152B-4CEA-BE37-CF1E7FE76128}" srcOrd="0" destOrd="0" presId="urn:microsoft.com/office/officeart/2005/8/layout/venn1"/>
    <dgm:cxn modelId="{DD3405EF-7683-4DF1-995D-252DCDFE51C8}" type="presOf" srcId="{9ACE9C0C-2393-4FB1-89BE-47A5BD3880BF}" destId="{0400C6C7-A4CC-42E3-B038-514E4249AA8E}" srcOrd="0" destOrd="0" presId="urn:microsoft.com/office/officeart/2005/8/layout/venn1"/>
    <dgm:cxn modelId="{B1019716-746E-49F0-9B7D-1AB7F2EDBD5C}" type="presOf" srcId="{93668E32-A198-4AA8-BD25-DDCA97286551}" destId="{8418FCB9-05A8-467A-904A-40B3A6F54CD9}" srcOrd="1" destOrd="0" presId="urn:microsoft.com/office/officeart/2005/8/layout/venn1"/>
    <dgm:cxn modelId="{DA00C233-574A-4922-92EE-8391023924B3}" type="presOf" srcId="{9ACE9C0C-2393-4FB1-89BE-47A5BD3880BF}" destId="{B239E409-FEDB-464E-8EC7-8CA03E534299}" srcOrd="1" destOrd="0" presId="urn:microsoft.com/office/officeart/2005/8/layout/venn1"/>
    <dgm:cxn modelId="{EC607406-9CEF-4FEB-B5B6-708F73C55CAB}" type="presOf" srcId="{CE9BD6AC-975A-4C23-984B-6C40EB934659}" destId="{EBB6AF07-AC76-4F72-A3A1-9F90126A8116}" srcOrd="0" destOrd="0" presId="urn:microsoft.com/office/officeart/2005/8/layout/venn1"/>
    <dgm:cxn modelId="{0ED24143-FCE5-4E90-833B-7EC646C264CF}" type="presOf" srcId="{D03AF819-8E80-4DF8-A97F-5FE87C178451}" destId="{E189889C-78A2-4D04-B3DD-47058E7BE2D2}" srcOrd="1" destOrd="0" presId="urn:microsoft.com/office/officeart/2005/8/layout/venn1"/>
    <dgm:cxn modelId="{6C490B44-299D-494C-A04D-35FEB01BA10A}" type="presOf" srcId="{D03AF819-8E80-4DF8-A97F-5FE87C178451}" destId="{E89F59F4-D269-4468-A7EF-262BF6C6A803}" srcOrd="0" destOrd="0" presId="urn:microsoft.com/office/officeart/2005/8/layout/venn1"/>
    <dgm:cxn modelId="{7C56C43C-B9D6-4779-B1D9-3E98321DCC41}" srcId="{CE9BD6AC-975A-4C23-984B-6C40EB934659}" destId="{9ACE9C0C-2393-4FB1-89BE-47A5BD3880BF}" srcOrd="2" destOrd="0" parTransId="{0444D3EB-A872-4F47-85F9-27ACB47AC4D5}" sibTransId="{30ADDA36-2534-4747-B18F-7EC6EBCDA2BF}"/>
    <dgm:cxn modelId="{A0265D4D-7466-4DC5-B634-C73EF2F6BB90}" type="presParOf" srcId="{EBB6AF07-AC76-4F72-A3A1-9F90126A8116}" destId="{0B5EE00F-152B-4CEA-BE37-CF1E7FE76128}" srcOrd="0" destOrd="0" presId="urn:microsoft.com/office/officeart/2005/8/layout/venn1"/>
    <dgm:cxn modelId="{8FC1094C-A2AC-48A3-81E5-ADA768BC28E9}" type="presParOf" srcId="{EBB6AF07-AC76-4F72-A3A1-9F90126A8116}" destId="{8418FCB9-05A8-467A-904A-40B3A6F54CD9}" srcOrd="1" destOrd="0" presId="urn:microsoft.com/office/officeart/2005/8/layout/venn1"/>
    <dgm:cxn modelId="{888F148A-CD04-47B5-AA1C-F6E2AC4E1654}" type="presParOf" srcId="{EBB6AF07-AC76-4F72-A3A1-9F90126A8116}" destId="{E89F59F4-D269-4468-A7EF-262BF6C6A803}" srcOrd="2" destOrd="0" presId="urn:microsoft.com/office/officeart/2005/8/layout/venn1"/>
    <dgm:cxn modelId="{DAB3B0E0-D656-490D-9AC8-F5457B47B21C}" type="presParOf" srcId="{EBB6AF07-AC76-4F72-A3A1-9F90126A8116}" destId="{E189889C-78A2-4D04-B3DD-47058E7BE2D2}" srcOrd="3" destOrd="0" presId="urn:microsoft.com/office/officeart/2005/8/layout/venn1"/>
    <dgm:cxn modelId="{D1CAB342-694A-4BA6-A343-5E3F1B1EFA6E}" type="presParOf" srcId="{EBB6AF07-AC76-4F72-A3A1-9F90126A8116}" destId="{0400C6C7-A4CC-42E3-B038-514E4249AA8E}" srcOrd="4" destOrd="0" presId="urn:microsoft.com/office/officeart/2005/8/layout/venn1"/>
    <dgm:cxn modelId="{E0C1C9FA-70FB-43B8-ACD4-44ADCF0C2950}" type="presParOf" srcId="{EBB6AF07-AC76-4F72-A3A1-9F90126A8116}" destId="{B239E409-FEDB-464E-8EC7-8CA03E534299}"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9ABA6E-543D-4029-9CB5-D52BAC1B4106}" type="datetimeFigureOut">
              <a:rPr lang="en-AU" smtClean="0"/>
              <a:t>29/07/2016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16006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9ABA6E-543D-4029-9CB5-D52BAC1B4106}" type="datetimeFigureOut">
              <a:rPr lang="en-AU" smtClean="0"/>
              <a:t>29/07/2016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262524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9ABA6E-543D-4029-9CB5-D52BAC1B4106}" type="datetimeFigureOut">
              <a:rPr lang="en-AU" smtClean="0"/>
              <a:t>29/07/2016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8609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9ABA6E-543D-4029-9CB5-D52BAC1B4106}" type="datetimeFigureOut">
              <a:rPr lang="en-AU" smtClean="0"/>
              <a:t>29/07/2016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140834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ABA6E-543D-4029-9CB5-D52BAC1B4106}" type="datetimeFigureOut">
              <a:rPr lang="en-AU" smtClean="0"/>
              <a:t>29/07/2016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243056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9ABA6E-543D-4029-9CB5-D52BAC1B4106}" type="datetimeFigureOut">
              <a:rPr lang="en-AU" smtClean="0"/>
              <a:t>29/07/2016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207345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9ABA6E-543D-4029-9CB5-D52BAC1B4106}" type="datetimeFigureOut">
              <a:rPr lang="en-AU" smtClean="0"/>
              <a:t>29/07/2016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7979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9ABA6E-543D-4029-9CB5-D52BAC1B4106}" type="datetimeFigureOut">
              <a:rPr lang="en-AU" smtClean="0"/>
              <a:t>29/07/2016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285923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ABA6E-543D-4029-9CB5-D52BAC1B4106}" type="datetimeFigureOut">
              <a:rPr lang="en-AU" smtClean="0"/>
              <a:t>29/07/2016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32547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ABA6E-543D-4029-9CB5-D52BAC1B4106}" type="datetimeFigureOut">
              <a:rPr lang="en-AU" smtClean="0"/>
              <a:t>29/07/2016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65790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ABA6E-543D-4029-9CB5-D52BAC1B4106}" type="datetimeFigureOut">
              <a:rPr lang="en-AU" smtClean="0"/>
              <a:t>29/07/2016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0340A4-3642-444E-8BFC-2E6C9A3E7A8C}" type="slidenum">
              <a:rPr lang="en-AU" smtClean="0"/>
              <a:t>‹#›</a:t>
            </a:fld>
            <a:endParaRPr lang="en-AU"/>
          </a:p>
        </p:txBody>
      </p:sp>
    </p:spTree>
    <p:extLst>
      <p:ext uri="{BB962C8B-B14F-4D97-AF65-F5344CB8AC3E}">
        <p14:creationId xmlns:p14="http://schemas.microsoft.com/office/powerpoint/2010/main" val="12111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ABA6E-543D-4029-9CB5-D52BAC1B4106}" type="datetimeFigureOut">
              <a:rPr lang="en-AU" smtClean="0"/>
              <a:t>29/07/2016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340A4-3642-444E-8BFC-2E6C9A3E7A8C}" type="slidenum">
              <a:rPr lang="en-AU" smtClean="0"/>
              <a:t>‹#›</a:t>
            </a:fld>
            <a:endParaRPr lang="en-AU"/>
          </a:p>
        </p:txBody>
      </p:sp>
    </p:spTree>
    <p:extLst>
      <p:ext uri="{BB962C8B-B14F-4D97-AF65-F5344CB8AC3E}">
        <p14:creationId xmlns:p14="http://schemas.microsoft.com/office/powerpoint/2010/main" val="4803193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584960"/>
            <a:ext cx="3932237" cy="2999232"/>
          </a:xfrm>
        </p:spPr>
        <p:txBody>
          <a:bodyPr>
            <a:noAutofit/>
          </a:bodyPr>
          <a:lstStyle/>
          <a:p>
            <a:r>
              <a:rPr lang="en-AU" sz="6000" b="1" dirty="0" smtClean="0">
                <a:solidFill>
                  <a:srgbClr val="FF0000"/>
                </a:solidFill>
              </a:rPr>
              <a:t>Leading Learning </a:t>
            </a:r>
            <a:br>
              <a:rPr lang="en-AU" sz="6000" b="1" dirty="0" smtClean="0">
                <a:solidFill>
                  <a:srgbClr val="FF0000"/>
                </a:solidFill>
              </a:rPr>
            </a:br>
            <a:r>
              <a:rPr lang="en-AU" sz="6000" b="1" dirty="0" smtClean="0">
                <a:solidFill>
                  <a:srgbClr val="FF0000"/>
                </a:solidFill>
              </a:rPr>
              <a:t>That Matters</a:t>
            </a:r>
            <a:r>
              <a:rPr lang="en-AU" sz="8800" b="1" dirty="0" smtClean="0">
                <a:solidFill>
                  <a:srgbClr val="FF0000"/>
                </a:solidFill>
              </a:rPr>
              <a:t/>
            </a:r>
            <a:br>
              <a:rPr lang="en-AU" sz="8800" b="1" dirty="0" smtClean="0">
                <a:solidFill>
                  <a:srgbClr val="FF0000"/>
                </a:solidFill>
              </a:rPr>
            </a:br>
            <a:r>
              <a:rPr lang="en-AU" b="1" i="1" dirty="0" smtClean="0">
                <a:solidFill>
                  <a:srgbClr val="FF0000"/>
                </a:solidFill>
              </a:rPr>
              <a:t>Setting Hearts on Fire</a:t>
            </a:r>
            <a:endParaRPr lang="en-AU" b="1" i="1" dirty="0">
              <a:solidFill>
                <a:srgbClr val="FF0000"/>
              </a:solidFill>
            </a:endParaRPr>
          </a:p>
        </p:txBody>
      </p:sp>
      <p:sp>
        <p:nvSpPr>
          <p:cNvPr id="3" name="Subtitle 2"/>
          <p:cNvSpPr>
            <a:spLocks noGrp="1"/>
          </p:cNvSpPr>
          <p:nvPr>
            <p:ph type="body" sz="half" idx="2"/>
          </p:nvPr>
        </p:nvSpPr>
        <p:spPr>
          <a:xfrm>
            <a:off x="839788" y="5242560"/>
            <a:ext cx="3932237" cy="987552"/>
          </a:xfrm>
        </p:spPr>
        <p:txBody>
          <a:bodyPr>
            <a:normAutofit lnSpcReduction="10000"/>
          </a:bodyPr>
          <a:lstStyle/>
          <a:p>
            <a:r>
              <a:rPr lang="en-AU" dirty="0" smtClean="0"/>
              <a:t>Chris Hayes</a:t>
            </a:r>
          </a:p>
          <a:p>
            <a:r>
              <a:rPr lang="en-AU" dirty="0" smtClean="0"/>
              <a:t>Xavier College</a:t>
            </a:r>
          </a:p>
          <a:p>
            <a:r>
              <a:rPr lang="en-AU" dirty="0" smtClean="0"/>
              <a:t>ISV &amp; Harvard’s Project Zero</a:t>
            </a:r>
          </a:p>
        </p:txBody>
      </p:sp>
      <p:pic>
        <p:nvPicPr>
          <p:cNvPr id="6" name="Picture 5"/>
          <p:cNvPicPr>
            <a:picLocks noChangeAspect="1"/>
          </p:cNvPicPr>
          <p:nvPr/>
        </p:nvPicPr>
        <p:blipFill>
          <a:blip r:embed="rId2"/>
          <a:stretch>
            <a:fillRect/>
          </a:stretch>
        </p:blipFill>
        <p:spPr>
          <a:xfrm>
            <a:off x="5175316" y="433633"/>
            <a:ext cx="6021418" cy="6230479"/>
          </a:xfrm>
          <a:prstGeom prst="rect">
            <a:avLst/>
          </a:prstGeom>
          <a:effectLst>
            <a:softEdge rad="546100"/>
          </a:effectLst>
        </p:spPr>
      </p:pic>
    </p:spTree>
    <p:extLst>
      <p:ext uri="{BB962C8B-B14F-4D97-AF65-F5344CB8AC3E}">
        <p14:creationId xmlns:p14="http://schemas.microsoft.com/office/powerpoint/2010/main" val="15465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6" name="Content Placeholder 4"/>
          <p:cNvSpPr txBox="1">
            <a:spLocks/>
          </p:cNvSpPr>
          <p:nvPr/>
        </p:nvSpPr>
        <p:spPr>
          <a:xfrm>
            <a:off x="2714920" y="1480008"/>
            <a:ext cx="3742441" cy="5099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The </a:t>
            </a:r>
            <a:r>
              <a:rPr lang="en-US" sz="2400" dirty="0"/>
              <a:t>student is at </a:t>
            </a:r>
            <a:r>
              <a:rPr lang="en-US" sz="2400" dirty="0" smtClean="0"/>
              <a:t>the </a:t>
            </a:r>
            <a:r>
              <a:rPr lang="en-US" sz="2400" dirty="0"/>
              <a:t>heart of all we </a:t>
            </a:r>
            <a:r>
              <a:rPr lang="en-US" sz="2400" dirty="0" smtClean="0"/>
              <a:t>do</a:t>
            </a:r>
          </a:p>
          <a:p>
            <a:pPr marL="0" indent="0">
              <a:buNone/>
            </a:pPr>
            <a:endParaRPr lang="en-US" sz="2400" dirty="0"/>
          </a:p>
          <a:p>
            <a:r>
              <a:rPr lang="en-US" sz="2400" dirty="0" smtClean="0"/>
              <a:t>All </a:t>
            </a:r>
            <a:r>
              <a:rPr lang="en-US" sz="2400" dirty="0"/>
              <a:t>decisions and </a:t>
            </a:r>
            <a:r>
              <a:rPr lang="en-US" sz="2400" dirty="0" smtClean="0"/>
              <a:t>outcomes must </a:t>
            </a:r>
            <a:r>
              <a:rPr lang="en-US" sz="2400" dirty="0"/>
              <a:t>have the needs </a:t>
            </a:r>
            <a:r>
              <a:rPr lang="en-US" sz="2400" dirty="0" smtClean="0"/>
              <a:t>of the </a:t>
            </a:r>
            <a:r>
              <a:rPr lang="en-US" sz="2400" dirty="0"/>
              <a:t>learner at the </a:t>
            </a:r>
            <a:r>
              <a:rPr lang="en-US" sz="2400" dirty="0" err="1" smtClean="0"/>
              <a:t>centre</a:t>
            </a:r>
            <a:endParaRPr lang="en-US" sz="2400" dirty="0"/>
          </a:p>
        </p:txBody>
      </p:sp>
      <p:sp>
        <p:nvSpPr>
          <p:cNvPr id="7"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How </a:t>
            </a:r>
            <a:r>
              <a:rPr lang="en-US" sz="3600" b="1" dirty="0" smtClean="0">
                <a:solidFill>
                  <a:srgbClr val="FF0000"/>
                </a:solidFill>
              </a:rPr>
              <a:t>does one </a:t>
            </a:r>
            <a:r>
              <a:rPr lang="en-US" sz="3600" b="1" dirty="0">
                <a:solidFill>
                  <a:srgbClr val="FF0000"/>
                </a:solidFill>
              </a:rPr>
              <a:t>implement </a:t>
            </a:r>
            <a:r>
              <a:rPr lang="en-US" sz="3600" b="1" i="1" dirty="0" smtClean="0">
                <a:solidFill>
                  <a:srgbClr val="FF0000"/>
                </a:solidFill>
              </a:rPr>
              <a:t>Learning </a:t>
            </a:r>
            <a:r>
              <a:rPr lang="en-US" sz="3600" b="1" i="1" dirty="0">
                <a:solidFill>
                  <a:srgbClr val="FF0000"/>
                </a:solidFill>
              </a:rPr>
              <a:t>that Matters</a:t>
            </a:r>
            <a:r>
              <a:rPr lang="en-US" sz="3600" b="1" dirty="0">
                <a:solidFill>
                  <a:srgbClr val="FF0000"/>
                </a:solidFill>
              </a:rPr>
              <a:t>?</a:t>
            </a:r>
            <a:endParaRPr lang="en-AU" sz="3600" b="1" dirty="0">
              <a:solidFill>
                <a:srgbClr val="FF0000"/>
              </a:solidFill>
            </a:endParaRPr>
          </a:p>
        </p:txBody>
      </p:sp>
      <p:pic>
        <p:nvPicPr>
          <p:cNvPr id="5" name="xavierboy.jpg"/>
          <p:cNvPicPr>
            <a:picLocks noChangeAspect="1"/>
          </p:cNvPicPr>
          <p:nvPr/>
        </p:nvPicPr>
        <p:blipFill>
          <a:blip r:embed="rId3">
            <a:extLst/>
          </a:blip>
          <a:stretch>
            <a:fillRect/>
          </a:stretch>
        </p:blipFill>
        <p:spPr>
          <a:xfrm>
            <a:off x="6552683" y="1480008"/>
            <a:ext cx="5536407" cy="2809188"/>
          </a:xfrm>
          <a:prstGeom prst="rect">
            <a:avLst/>
          </a:prstGeom>
          <a:ln w="12700">
            <a:miter lim="400000"/>
          </a:ln>
        </p:spPr>
      </p:pic>
    </p:spTree>
    <p:extLst>
      <p:ext uri="{BB962C8B-B14F-4D97-AF65-F5344CB8AC3E}">
        <p14:creationId xmlns:p14="http://schemas.microsoft.com/office/powerpoint/2010/main" val="118453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7"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rPr>
              <a:t>How does one </a:t>
            </a:r>
            <a:r>
              <a:rPr lang="en-US" sz="4000" b="1" dirty="0">
                <a:solidFill>
                  <a:srgbClr val="FF0000"/>
                </a:solidFill>
              </a:rPr>
              <a:t>engage our students </a:t>
            </a:r>
            <a:r>
              <a:rPr lang="en-US" sz="4000" b="1" dirty="0" smtClean="0">
                <a:solidFill>
                  <a:srgbClr val="FF0000"/>
                </a:solidFill>
              </a:rPr>
              <a:t>as contemplatives </a:t>
            </a:r>
            <a:r>
              <a:rPr lang="en-US" sz="4000" b="1" dirty="0">
                <a:solidFill>
                  <a:srgbClr val="FF0000"/>
                </a:solidFill>
              </a:rPr>
              <a:t>in </a:t>
            </a:r>
            <a:r>
              <a:rPr lang="en-US" sz="4000" b="1" dirty="0" smtClean="0">
                <a:solidFill>
                  <a:srgbClr val="FF0000"/>
                </a:solidFill>
              </a:rPr>
              <a:t>action</a:t>
            </a:r>
            <a:r>
              <a:rPr lang="en-US" sz="4000" b="1" dirty="0">
                <a:solidFill>
                  <a:srgbClr val="FF0000"/>
                </a:solidFill>
              </a:rPr>
              <a:t>?</a:t>
            </a:r>
            <a:endParaRPr lang="en-AU" sz="4000" b="1" dirty="0">
              <a:solidFill>
                <a:srgbClr val="FF0000"/>
              </a:solidFill>
            </a:endParaRPr>
          </a:p>
        </p:txBody>
      </p:sp>
      <p:sp>
        <p:nvSpPr>
          <p:cNvPr id="8" name="Content Placeholder 4"/>
          <p:cNvSpPr txBox="1">
            <a:spLocks/>
          </p:cNvSpPr>
          <p:nvPr/>
        </p:nvSpPr>
        <p:spPr>
          <a:xfrm>
            <a:off x="2714920" y="1480008"/>
            <a:ext cx="9313682" cy="5099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We have to be </a:t>
            </a:r>
            <a:r>
              <a:rPr lang="en-AU" sz="2400" dirty="0" smtClean="0"/>
              <a:t>realistic</a:t>
            </a:r>
          </a:p>
          <a:p>
            <a:pPr marL="0" indent="0">
              <a:buNone/>
            </a:pPr>
            <a:endParaRPr lang="en-AU" sz="2400" dirty="0"/>
          </a:p>
          <a:p>
            <a:r>
              <a:rPr lang="en-AU" sz="2400" dirty="0"/>
              <a:t>We must respond to changes in society, in the ways young people learn, access and retain information. Our curriculum and its delivery must be current, appropriate to our context and ultimately </a:t>
            </a:r>
            <a:r>
              <a:rPr lang="en-AU" sz="2400" dirty="0" smtClean="0"/>
              <a:t>challenging</a:t>
            </a:r>
          </a:p>
          <a:p>
            <a:pPr marL="0" indent="0">
              <a:buNone/>
            </a:pPr>
            <a:endParaRPr lang="en-AU" sz="2400" dirty="0"/>
          </a:p>
          <a:p>
            <a:r>
              <a:rPr lang="en-AU" sz="2400" dirty="0"/>
              <a:t>As teachers, we need to look for different ways of engagement, content delivery, assessment and evaluation. Again, these approaches must work with our own context and specifically with the IPP</a:t>
            </a:r>
          </a:p>
          <a:p>
            <a:endParaRPr lang="en-AU" dirty="0"/>
          </a:p>
        </p:txBody>
      </p:sp>
    </p:spTree>
    <p:extLst>
      <p:ext uri="{BB962C8B-B14F-4D97-AF65-F5344CB8AC3E}">
        <p14:creationId xmlns:p14="http://schemas.microsoft.com/office/powerpoint/2010/main" val="140484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7"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smtClean="0">
                <a:solidFill>
                  <a:srgbClr val="FF0000"/>
                </a:solidFill>
              </a:rPr>
              <a:t>Ignatian</a:t>
            </a:r>
            <a:r>
              <a:rPr lang="en-US" sz="4000" b="1" dirty="0" smtClean="0">
                <a:solidFill>
                  <a:srgbClr val="FF0000"/>
                </a:solidFill>
              </a:rPr>
              <a:t> Pedagogical Paradigm </a:t>
            </a:r>
            <a:endParaRPr lang="en-AU" sz="4000" b="1" dirty="0">
              <a:solidFill>
                <a:srgbClr val="FF0000"/>
              </a:solidFill>
            </a:endParaRPr>
          </a:p>
        </p:txBody>
      </p:sp>
      <p:graphicFrame>
        <p:nvGraphicFramePr>
          <p:cNvPr id="2" name="Diagram 1"/>
          <p:cNvGraphicFramePr/>
          <p:nvPr>
            <p:extLst>
              <p:ext uri="{D42A27DB-BD31-4B8C-83A1-F6EECF244321}">
                <p14:modId xmlns:p14="http://schemas.microsoft.com/office/powerpoint/2010/main" val="3312922414"/>
              </p:ext>
            </p:extLst>
          </p:nvPr>
        </p:nvGraphicFramePr>
        <p:xfrm>
          <a:off x="2758656" y="989814"/>
          <a:ext cx="9288799" cy="5750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775415" y="3440798"/>
            <a:ext cx="2413262" cy="646331"/>
          </a:xfrm>
          <a:prstGeom prst="rect">
            <a:avLst/>
          </a:prstGeom>
          <a:noFill/>
        </p:spPr>
        <p:txBody>
          <a:bodyPr wrap="square" rtlCol="0">
            <a:spAutoFit/>
          </a:bodyPr>
          <a:lstStyle/>
          <a:p>
            <a:r>
              <a:rPr lang="en-AU" sz="1200" b="1" dirty="0" smtClean="0"/>
              <a:t>Victorian </a:t>
            </a:r>
          </a:p>
          <a:p>
            <a:r>
              <a:rPr lang="en-AU" sz="1200" b="1" dirty="0" smtClean="0"/>
              <a:t>Curriculum </a:t>
            </a:r>
          </a:p>
          <a:p>
            <a:r>
              <a:rPr lang="en-AU" sz="1200" b="1" dirty="0" smtClean="0"/>
              <a:t>Capabilities</a:t>
            </a:r>
            <a:endParaRPr lang="en-AU" sz="1200" b="1" dirty="0"/>
          </a:p>
        </p:txBody>
      </p:sp>
      <p:sp>
        <p:nvSpPr>
          <p:cNvPr id="9" name="TextBox 8"/>
          <p:cNvSpPr txBox="1"/>
          <p:nvPr/>
        </p:nvSpPr>
        <p:spPr>
          <a:xfrm>
            <a:off x="6127783" y="3423701"/>
            <a:ext cx="2327700" cy="646331"/>
          </a:xfrm>
          <a:prstGeom prst="rect">
            <a:avLst/>
          </a:prstGeom>
          <a:noFill/>
        </p:spPr>
        <p:txBody>
          <a:bodyPr wrap="square" rtlCol="0">
            <a:spAutoFit/>
          </a:bodyPr>
          <a:lstStyle/>
          <a:p>
            <a:r>
              <a:rPr lang="en-AU" sz="1200" b="1" dirty="0" err="1" smtClean="0"/>
              <a:t>CoP</a:t>
            </a:r>
            <a:r>
              <a:rPr lang="en-AU" sz="1200" b="1" dirty="0" smtClean="0"/>
              <a:t> </a:t>
            </a:r>
          </a:p>
          <a:p>
            <a:r>
              <a:rPr lang="en-AU" sz="1200" b="1" dirty="0" smtClean="0"/>
              <a:t>Communities</a:t>
            </a:r>
          </a:p>
          <a:p>
            <a:r>
              <a:rPr lang="en-AU" sz="1200" b="1" dirty="0"/>
              <a:t>o</a:t>
            </a:r>
            <a:r>
              <a:rPr lang="en-AU" sz="1200" b="1" dirty="0" smtClean="0"/>
              <a:t>f Practice</a:t>
            </a:r>
            <a:endParaRPr lang="en-AU" sz="1200" b="1" dirty="0"/>
          </a:p>
        </p:txBody>
      </p:sp>
      <p:sp>
        <p:nvSpPr>
          <p:cNvPr id="10" name="TextBox 9"/>
          <p:cNvSpPr txBox="1"/>
          <p:nvPr/>
        </p:nvSpPr>
        <p:spPr>
          <a:xfrm>
            <a:off x="7032396" y="3959186"/>
            <a:ext cx="744718" cy="646331"/>
          </a:xfrm>
          <a:prstGeom prst="rect">
            <a:avLst/>
          </a:prstGeom>
          <a:noFill/>
        </p:spPr>
        <p:txBody>
          <a:bodyPr wrap="square" rtlCol="0">
            <a:spAutoFit/>
          </a:bodyPr>
          <a:lstStyle/>
          <a:p>
            <a:pPr algn="ctr"/>
            <a:r>
              <a:rPr lang="en-AU" sz="1200" b="1" dirty="0" smtClean="0">
                <a:solidFill>
                  <a:schemeClr val="bg1"/>
                </a:solidFill>
              </a:rPr>
              <a:t>21</a:t>
            </a:r>
            <a:r>
              <a:rPr lang="en-AU" sz="1200" b="1" baseline="30000" dirty="0" smtClean="0">
                <a:solidFill>
                  <a:schemeClr val="bg1"/>
                </a:solidFill>
              </a:rPr>
              <a:t>st</a:t>
            </a:r>
            <a:r>
              <a:rPr lang="en-AU" sz="1200" b="1" dirty="0" smtClean="0">
                <a:solidFill>
                  <a:schemeClr val="bg1"/>
                </a:solidFill>
              </a:rPr>
              <a:t> </a:t>
            </a:r>
          </a:p>
          <a:p>
            <a:pPr algn="ctr"/>
            <a:r>
              <a:rPr lang="en-AU" sz="1200" b="1" dirty="0" smtClean="0">
                <a:solidFill>
                  <a:schemeClr val="bg1"/>
                </a:solidFill>
              </a:rPr>
              <a:t>Century</a:t>
            </a:r>
          </a:p>
          <a:p>
            <a:pPr algn="ctr"/>
            <a:r>
              <a:rPr lang="en-AU" sz="1200" b="1" dirty="0" smtClean="0">
                <a:solidFill>
                  <a:schemeClr val="bg1"/>
                </a:solidFill>
              </a:rPr>
              <a:t>Learners</a:t>
            </a:r>
            <a:endParaRPr lang="en-AU" sz="1200" b="1" dirty="0">
              <a:solidFill>
                <a:schemeClr val="bg1"/>
              </a:solidFill>
            </a:endParaRPr>
          </a:p>
        </p:txBody>
      </p:sp>
      <p:sp>
        <p:nvSpPr>
          <p:cNvPr id="11" name="TextBox 10"/>
          <p:cNvSpPr txBox="1"/>
          <p:nvPr/>
        </p:nvSpPr>
        <p:spPr>
          <a:xfrm>
            <a:off x="7030697" y="5132458"/>
            <a:ext cx="744718" cy="646331"/>
          </a:xfrm>
          <a:prstGeom prst="rect">
            <a:avLst/>
          </a:prstGeom>
          <a:noFill/>
        </p:spPr>
        <p:txBody>
          <a:bodyPr wrap="square" rtlCol="0">
            <a:spAutoFit/>
          </a:bodyPr>
          <a:lstStyle/>
          <a:p>
            <a:pPr algn="ctr"/>
            <a:r>
              <a:rPr lang="en-AU" sz="1200" b="1" dirty="0" smtClean="0">
                <a:solidFill>
                  <a:schemeClr val="bg1"/>
                </a:solidFill>
              </a:rPr>
              <a:t>21</a:t>
            </a:r>
            <a:r>
              <a:rPr lang="en-AU" sz="1200" b="1" baseline="30000" dirty="0" smtClean="0">
                <a:solidFill>
                  <a:schemeClr val="bg1"/>
                </a:solidFill>
              </a:rPr>
              <a:t>st</a:t>
            </a:r>
            <a:r>
              <a:rPr lang="en-AU" sz="1200" b="1" dirty="0" smtClean="0">
                <a:solidFill>
                  <a:schemeClr val="bg1"/>
                </a:solidFill>
              </a:rPr>
              <a:t> </a:t>
            </a:r>
          </a:p>
          <a:p>
            <a:pPr algn="ctr"/>
            <a:r>
              <a:rPr lang="en-AU" sz="1200" b="1" dirty="0" smtClean="0">
                <a:solidFill>
                  <a:schemeClr val="bg1"/>
                </a:solidFill>
              </a:rPr>
              <a:t>Century</a:t>
            </a:r>
          </a:p>
          <a:p>
            <a:pPr algn="ctr"/>
            <a:r>
              <a:rPr lang="en-AU" sz="1200" b="1" dirty="0" smtClean="0">
                <a:solidFill>
                  <a:schemeClr val="bg1"/>
                </a:solidFill>
              </a:rPr>
              <a:t>Teaching</a:t>
            </a:r>
            <a:endParaRPr lang="en-AU" sz="1200" b="1" dirty="0">
              <a:solidFill>
                <a:schemeClr val="bg1"/>
              </a:solidFill>
            </a:endParaRPr>
          </a:p>
        </p:txBody>
      </p:sp>
      <p:pic>
        <p:nvPicPr>
          <p:cNvPr id="12" name="xavierboy.jpg"/>
          <p:cNvPicPr>
            <a:picLocks noChangeAspect="1"/>
          </p:cNvPicPr>
          <p:nvPr/>
        </p:nvPicPr>
        <p:blipFill>
          <a:blip r:embed="rId8">
            <a:extLst/>
          </a:blip>
          <a:stretch>
            <a:fillRect/>
          </a:stretch>
        </p:blipFill>
        <p:spPr>
          <a:xfrm>
            <a:off x="6993838" y="4588420"/>
            <a:ext cx="818434" cy="581565"/>
          </a:xfrm>
          <a:prstGeom prst="rect">
            <a:avLst/>
          </a:prstGeom>
          <a:ln w="12700">
            <a:miter lim="400000"/>
          </a:ln>
        </p:spPr>
      </p:pic>
    </p:spTree>
    <p:extLst>
      <p:ext uri="{BB962C8B-B14F-4D97-AF65-F5344CB8AC3E}">
        <p14:creationId xmlns:p14="http://schemas.microsoft.com/office/powerpoint/2010/main" val="429275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7"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rPr>
              <a:t>Strategic Plan 2013 - 2017</a:t>
            </a:r>
            <a:endParaRPr lang="en-AU" sz="4000" b="1" dirty="0">
              <a:solidFill>
                <a:srgbClr val="FF0000"/>
              </a:solidFill>
            </a:endParaRPr>
          </a:p>
        </p:txBody>
      </p:sp>
      <p:sp>
        <p:nvSpPr>
          <p:cNvPr id="8" name="Content Placeholder 4"/>
          <p:cNvSpPr txBox="1">
            <a:spLocks/>
          </p:cNvSpPr>
          <p:nvPr/>
        </p:nvSpPr>
        <p:spPr>
          <a:xfrm>
            <a:off x="2714920" y="1480008"/>
            <a:ext cx="9313682" cy="5099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Catholic </a:t>
            </a:r>
            <a:r>
              <a:rPr lang="en-AU" sz="2400" dirty="0" smtClean="0"/>
              <a:t>Ethos</a:t>
            </a:r>
            <a:endParaRPr lang="en-AU" sz="2400" dirty="0"/>
          </a:p>
          <a:p>
            <a:r>
              <a:rPr lang="en-AU" sz="2400" dirty="0"/>
              <a:t>Teaching and </a:t>
            </a:r>
            <a:r>
              <a:rPr lang="en-AU" sz="2400" dirty="0" smtClean="0"/>
              <a:t>Learning</a:t>
            </a:r>
            <a:endParaRPr lang="en-AU" sz="2400" dirty="0"/>
          </a:p>
          <a:p>
            <a:r>
              <a:rPr lang="en-AU" sz="2400" dirty="0"/>
              <a:t>Student </a:t>
            </a:r>
            <a:r>
              <a:rPr lang="en-AU" sz="2400" dirty="0" smtClean="0"/>
              <a:t>Life</a:t>
            </a:r>
            <a:endParaRPr lang="en-AU" sz="2400" dirty="0"/>
          </a:p>
          <a:p>
            <a:r>
              <a:rPr lang="en-AU" sz="2400" dirty="0"/>
              <a:t>Staff Professional </a:t>
            </a:r>
            <a:r>
              <a:rPr lang="en-AU" sz="2400" dirty="0" smtClean="0"/>
              <a:t>Life</a:t>
            </a:r>
            <a:endParaRPr lang="en-AU" sz="2400" dirty="0"/>
          </a:p>
          <a:p>
            <a:r>
              <a:rPr lang="en-AU" sz="2400" dirty="0"/>
              <a:t>Facilities and Infrastructure</a:t>
            </a:r>
          </a:p>
          <a:p>
            <a:r>
              <a:rPr lang="en-AU" sz="2400" dirty="0"/>
              <a:t>Community</a:t>
            </a:r>
          </a:p>
          <a:p>
            <a:r>
              <a:rPr lang="en-AU" sz="2400" dirty="0"/>
              <a:t>Governance and Management </a:t>
            </a:r>
          </a:p>
          <a:p>
            <a:pPr marL="0" indent="0">
              <a:buNone/>
            </a:pPr>
            <a:endParaRPr lang="en-AU" dirty="0"/>
          </a:p>
        </p:txBody>
      </p:sp>
    </p:spTree>
    <p:extLst>
      <p:ext uri="{BB962C8B-B14F-4D97-AF65-F5344CB8AC3E}">
        <p14:creationId xmlns:p14="http://schemas.microsoft.com/office/powerpoint/2010/main" val="156610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7"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FF0000"/>
                </a:solidFill>
              </a:rPr>
              <a:t>Leading Learning </a:t>
            </a:r>
            <a:r>
              <a:rPr lang="en-AU" sz="4000" b="1" dirty="0" smtClean="0">
                <a:solidFill>
                  <a:srgbClr val="FF0000"/>
                </a:solidFill>
              </a:rPr>
              <a:t>That Matters </a:t>
            </a:r>
            <a:br>
              <a:rPr lang="en-AU" sz="4000" b="1" dirty="0" smtClean="0">
                <a:solidFill>
                  <a:srgbClr val="FF0000"/>
                </a:solidFill>
              </a:rPr>
            </a:br>
            <a:r>
              <a:rPr lang="en-AU" sz="4000" b="1" i="1" dirty="0" smtClean="0">
                <a:solidFill>
                  <a:srgbClr val="FF0000"/>
                </a:solidFill>
              </a:rPr>
              <a:t>Setting </a:t>
            </a:r>
            <a:r>
              <a:rPr lang="en-AU" sz="4000" b="1" i="1" dirty="0">
                <a:solidFill>
                  <a:srgbClr val="FF0000"/>
                </a:solidFill>
              </a:rPr>
              <a:t>Hearts on Fire</a:t>
            </a:r>
            <a:endParaRPr lang="en-AU" sz="4000" b="1" dirty="0">
              <a:solidFill>
                <a:srgbClr val="FF0000"/>
              </a:solidFill>
            </a:endParaRPr>
          </a:p>
        </p:txBody>
      </p:sp>
      <p:sp>
        <p:nvSpPr>
          <p:cNvPr id="8" name="Content Placeholder 4"/>
          <p:cNvSpPr txBox="1">
            <a:spLocks/>
          </p:cNvSpPr>
          <p:nvPr/>
        </p:nvSpPr>
        <p:spPr>
          <a:xfrm>
            <a:off x="2714920" y="1480008"/>
            <a:ext cx="9313682" cy="5099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800" dirty="0" smtClean="0"/>
              <a:t>SEQTA</a:t>
            </a:r>
            <a:endParaRPr lang="en-AU" sz="4800" dirty="0"/>
          </a:p>
          <a:p>
            <a:pPr marL="0" indent="0">
              <a:buNone/>
            </a:pP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391" y="2427365"/>
            <a:ext cx="7366395" cy="2533271"/>
          </a:xfrm>
          <a:prstGeom prst="rect">
            <a:avLst/>
          </a:prstGeom>
        </p:spPr>
      </p:pic>
    </p:spTree>
    <p:extLst>
      <p:ext uri="{BB962C8B-B14F-4D97-AF65-F5344CB8AC3E}">
        <p14:creationId xmlns:p14="http://schemas.microsoft.com/office/powerpoint/2010/main" val="24218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322" y="1192913"/>
            <a:ext cx="8047011" cy="49612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785" y="1648299"/>
            <a:ext cx="2576700" cy="50296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1008" y="2758831"/>
            <a:ext cx="6261626" cy="311705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9"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FF0000"/>
                </a:solidFill>
              </a:rPr>
              <a:t>Student Work and Assessment</a:t>
            </a:r>
          </a:p>
        </p:txBody>
      </p:sp>
    </p:spTree>
    <p:extLst>
      <p:ext uri="{BB962C8B-B14F-4D97-AF65-F5344CB8AC3E}">
        <p14:creationId xmlns:p14="http://schemas.microsoft.com/office/powerpoint/2010/main" val="347591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764" y="1171002"/>
            <a:ext cx="7992237" cy="49554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037" y="1470714"/>
            <a:ext cx="7696044" cy="4841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749" y="1879705"/>
            <a:ext cx="7459570" cy="464624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10"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smtClean="0">
                <a:solidFill>
                  <a:srgbClr val="FF0000"/>
                </a:solidFill>
              </a:rPr>
              <a:t>Student Interface</a:t>
            </a:r>
            <a:endParaRPr lang="en-AU" sz="4000" b="1" dirty="0">
              <a:solidFill>
                <a:srgbClr val="FF0000"/>
              </a:solidFill>
            </a:endParaRPr>
          </a:p>
        </p:txBody>
      </p:sp>
    </p:spTree>
    <p:extLst>
      <p:ext uri="{BB962C8B-B14F-4D97-AF65-F5344CB8AC3E}">
        <p14:creationId xmlns:p14="http://schemas.microsoft.com/office/powerpoint/2010/main" val="233570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836" y="1274813"/>
            <a:ext cx="7591049" cy="46956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870" y="1678214"/>
            <a:ext cx="7934164" cy="491940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8"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dirty="0"/>
              <a:t> </a:t>
            </a:r>
            <a:r>
              <a:rPr lang="en-AU" sz="4000" b="1" dirty="0">
                <a:solidFill>
                  <a:srgbClr val="FF0000"/>
                </a:solidFill>
              </a:rPr>
              <a:t>Teacher Feedback and Reflection</a:t>
            </a:r>
          </a:p>
        </p:txBody>
      </p:sp>
    </p:spTree>
    <p:extLst>
      <p:ext uri="{BB962C8B-B14F-4D97-AF65-F5344CB8AC3E}">
        <p14:creationId xmlns:p14="http://schemas.microsoft.com/office/powerpoint/2010/main" val="375354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8"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FF0000"/>
                </a:solidFill>
              </a:rPr>
              <a:t>Learnings from the Project</a:t>
            </a:r>
          </a:p>
        </p:txBody>
      </p:sp>
      <p:sp>
        <p:nvSpPr>
          <p:cNvPr id="6" name="Content Placeholder 4"/>
          <p:cNvSpPr txBox="1">
            <a:spLocks/>
          </p:cNvSpPr>
          <p:nvPr/>
        </p:nvSpPr>
        <p:spPr>
          <a:xfrm>
            <a:off x="2714920" y="1480008"/>
            <a:ext cx="9313682" cy="5099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Professor Greg </a:t>
            </a:r>
            <a:r>
              <a:rPr lang="en-AU" sz="2400" dirty="0" err="1" smtClean="0"/>
              <a:t>Dening</a:t>
            </a:r>
            <a:r>
              <a:rPr lang="en-AU" sz="2400" dirty="0" smtClean="0"/>
              <a:t>:</a:t>
            </a:r>
          </a:p>
          <a:p>
            <a:pPr marL="0" indent="0">
              <a:buNone/>
            </a:pPr>
            <a:r>
              <a:rPr lang="en-AU" i="1" dirty="0" smtClean="0"/>
              <a:t>‘…a </a:t>
            </a:r>
            <a:r>
              <a:rPr lang="en-AU" i="1" dirty="0"/>
              <a:t>school faces a never to be resolved contradiction. It </a:t>
            </a:r>
            <a:r>
              <a:rPr lang="en-AU" i="1" dirty="0" smtClean="0"/>
              <a:t>must </a:t>
            </a:r>
            <a:r>
              <a:rPr lang="en-AU" i="1" dirty="0"/>
              <a:t>fulfil the expectancies of those it serves if it is to </a:t>
            </a:r>
            <a:r>
              <a:rPr lang="en-AU" i="1" dirty="0" smtClean="0"/>
              <a:t>survive</a:t>
            </a:r>
            <a:r>
              <a:rPr lang="en-AU" i="1" dirty="0"/>
              <a:t>. It must also change those expectancies if it is to </a:t>
            </a:r>
            <a:r>
              <a:rPr lang="en-AU" i="1" dirty="0" smtClean="0"/>
              <a:t>be </a:t>
            </a:r>
            <a:r>
              <a:rPr lang="en-AU" i="1" dirty="0"/>
              <a:t>truly </a:t>
            </a:r>
            <a:r>
              <a:rPr lang="en-AU" i="1" dirty="0" smtClean="0"/>
              <a:t>educational...’</a:t>
            </a:r>
          </a:p>
          <a:p>
            <a:pPr marL="0" indent="0">
              <a:buNone/>
            </a:pPr>
            <a:endParaRPr lang="en-AU" dirty="0" smtClean="0"/>
          </a:p>
          <a:p>
            <a:r>
              <a:rPr lang="en-AU" dirty="0"/>
              <a:t>Have grand plans/desires for the vision of </a:t>
            </a:r>
            <a:r>
              <a:rPr lang="en-AU" dirty="0" smtClean="0"/>
              <a:t>the school </a:t>
            </a:r>
          </a:p>
          <a:p>
            <a:endParaRPr lang="en-AU" dirty="0" smtClean="0"/>
          </a:p>
          <a:p>
            <a:r>
              <a:rPr lang="en-AU" dirty="0"/>
              <a:t>Be open and respectful of differing ways in which you can achieve the vision</a:t>
            </a:r>
          </a:p>
          <a:p>
            <a:endParaRPr lang="en-AU" dirty="0" smtClean="0"/>
          </a:p>
          <a:p>
            <a:pPr marL="0" indent="0">
              <a:buNone/>
            </a:pPr>
            <a:endParaRPr lang="en-AU" dirty="0"/>
          </a:p>
          <a:p>
            <a:pPr marL="0" indent="0">
              <a:buNone/>
            </a:pPr>
            <a:endParaRPr lang="en-AU" dirty="0" smtClean="0"/>
          </a:p>
          <a:p>
            <a:endParaRPr lang="en-AU" dirty="0"/>
          </a:p>
          <a:p>
            <a:endParaRPr lang="en-AU" dirty="0"/>
          </a:p>
        </p:txBody>
      </p:sp>
    </p:spTree>
    <p:extLst>
      <p:ext uri="{BB962C8B-B14F-4D97-AF65-F5344CB8AC3E}">
        <p14:creationId xmlns:p14="http://schemas.microsoft.com/office/powerpoint/2010/main" val="230939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8"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FF0000"/>
                </a:solidFill>
              </a:rPr>
              <a:t>Learnings from the Project</a:t>
            </a:r>
          </a:p>
        </p:txBody>
      </p:sp>
      <p:sp>
        <p:nvSpPr>
          <p:cNvPr id="6" name="Content Placeholder 4"/>
          <p:cNvSpPr txBox="1">
            <a:spLocks/>
          </p:cNvSpPr>
          <p:nvPr/>
        </p:nvSpPr>
        <p:spPr>
          <a:xfrm>
            <a:off x="2714920" y="1480008"/>
            <a:ext cx="9313682" cy="5099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Build reflective practice into all aspects of decision making, planning and learning</a:t>
            </a:r>
          </a:p>
          <a:p>
            <a:pPr marL="0" indent="0">
              <a:buNone/>
            </a:pPr>
            <a:endParaRPr lang="en-AU" dirty="0" smtClean="0"/>
          </a:p>
          <a:p>
            <a:pPr lvl="0"/>
            <a:r>
              <a:rPr lang="en-AU" dirty="0"/>
              <a:t>Keep focus on the individual student</a:t>
            </a:r>
          </a:p>
          <a:p>
            <a:endParaRPr lang="en-AU" dirty="0" smtClean="0"/>
          </a:p>
          <a:p>
            <a:pPr lvl="0"/>
            <a:r>
              <a:rPr lang="en-AU" dirty="0"/>
              <a:t>Be restless to find better ways for engagement and </a:t>
            </a:r>
            <a:r>
              <a:rPr lang="en-AU" dirty="0" smtClean="0"/>
              <a:t>challenge</a:t>
            </a:r>
          </a:p>
          <a:p>
            <a:pPr lvl="0"/>
            <a:endParaRPr lang="en-AU" dirty="0" smtClean="0"/>
          </a:p>
          <a:p>
            <a:r>
              <a:rPr lang="en-AU" dirty="0"/>
              <a:t>Build trust in the relationship </a:t>
            </a:r>
            <a:r>
              <a:rPr lang="en-AU" dirty="0" smtClean="0"/>
              <a:t>– teacher/student</a:t>
            </a:r>
            <a:r>
              <a:rPr lang="en-AU" dirty="0"/>
              <a:t> </a:t>
            </a:r>
            <a:r>
              <a:rPr lang="en-AU" dirty="0" smtClean="0"/>
              <a:t>and  teacher/teacher</a:t>
            </a:r>
            <a:endParaRPr lang="en-AU" dirty="0"/>
          </a:p>
          <a:p>
            <a:endParaRPr lang="en-AU" dirty="0" smtClean="0"/>
          </a:p>
          <a:p>
            <a:pPr marL="0" indent="0">
              <a:buNone/>
            </a:pPr>
            <a:endParaRPr lang="en-AU" dirty="0"/>
          </a:p>
          <a:p>
            <a:pPr marL="0" indent="0">
              <a:buNone/>
            </a:pPr>
            <a:endParaRPr lang="en-AU" dirty="0" smtClean="0"/>
          </a:p>
          <a:p>
            <a:endParaRPr lang="en-AU" dirty="0"/>
          </a:p>
          <a:p>
            <a:endParaRPr lang="en-AU" dirty="0"/>
          </a:p>
        </p:txBody>
      </p:sp>
    </p:spTree>
    <p:extLst>
      <p:ext uri="{BB962C8B-B14F-4D97-AF65-F5344CB8AC3E}">
        <p14:creationId xmlns:p14="http://schemas.microsoft.com/office/powerpoint/2010/main" val="146830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920" y="0"/>
            <a:ext cx="9477080" cy="1325563"/>
          </a:xfrm>
        </p:spPr>
        <p:txBody>
          <a:bodyPr/>
          <a:lstStyle/>
          <a:p>
            <a:r>
              <a:rPr lang="en-AU" b="1" dirty="0" smtClean="0">
                <a:solidFill>
                  <a:srgbClr val="FF0000"/>
                </a:solidFill>
              </a:rPr>
              <a:t>Action Research Project </a:t>
            </a:r>
            <a:endParaRPr lang="en-AU" b="1" dirty="0">
              <a:solidFill>
                <a:srgbClr val="FF0000"/>
              </a:solidFill>
            </a:endParaRPr>
          </a:p>
        </p:txBody>
      </p:sp>
      <p:sp>
        <p:nvSpPr>
          <p:cNvPr id="5" name="Content Placeholder 4"/>
          <p:cNvSpPr>
            <a:spLocks noGrp="1"/>
          </p:cNvSpPr>
          <p:nvPr>
            <p:ph idx="1"/>
          </p:nvPr>
        </p:nvSpPr>
        <p:spPr>
          <a:xfrm>
            <a:off x="2714920" y="1225485"/>
            <a:ext cx="9238268" cy="5420412"/>
          </a:xfrm>
        </p:spPr>
        <p:txBody>
          <a:bodyPr>
            <a:normAutofit/>
          </a:bodyPr>
          <a:lstStyle/>
          <a:p>
            <a:pPr algn="just"/>
            <a:r>
              <a:rPr lang="en-AU" sz="2400" dirty="0" smtClean="0"/>
              <a:t>How does one </a:t>
            </a:r>
            <a:r>
              <a:rPr lang="en-AU" sz="2400" i="1" dirty="0" smtClean="0"/>
              <a:t>set hearts on fire </a:t>
            </a:r>
            <a:r>
              <a:rPr lang="en-AU" sz="2400" dirty="0" smtClean="0"/>
              <a:t>for a learning that matters at Xavier College?</a:t>
            </a:r>
          </a:p>
          <a:p>
            <a:pPr marL="0" indent="0" algn="just">
              <a:buNone/>
            </a:pPr>
            <a:endParaRPr lang="en-AU" sz="2400" dirty="0" smtClean="0"/>
          </a:p>
          <a:p>
            <a:pPr algn="just"/>
            <a:r>
              <a:rPr lang="en-AU" sz="2400" dirty="0" smtClean="0"/>
              <a:t>How do you create, allow and promote opportunities for learners and teachers to be engaged and challenged in a passionate thirst for learning?</a:t>
            </a:r>
          </a:p>
          <a:p>
            <a:pPr marL="0" indent="0" algn="just">
              <a:buNone/>
            </a:pPr>
            <a:endParaRPr lang="en-AU" sz="2400" dirty="0" smtClean="0"/>
          </a:p>
          <a:p>
            <a:pPr algn="just"/>
            <a:r>
              <a:rPr lang="en-AU" sz="2400" dirty="0" smtClean="0"/>
              <a:t>What will learning look like, how will it be delivered and what will be the outcome of the learning?</a:t>
            </a:r>
          </a:p>
          <a:p>
            <a:pPr marL="0" indent="0" algn="just">
              <a:buNone/>
            </a:pPr>
            <a:endParaRPr lang="en-AU" sz="2400" dirty="0" smtClean="0"/>
          </a:p>
          <a:p>
            <a:pPr algn="just"/>
            <a:r>
              <a:rPr lang="en-AU" sz="2400" dirty="0" smtClean="0"/>
              <a:t>How do you operationalise the Vision, Mission and Guiding Principles of the College so that the learning is a real and tangible example of engagement and challenge leading to deep learning?</a:t>
            </a:r>
          </a:p>
          <a:p>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Tree>
    <p:extLst>
      <p:ext uri="{BB962C8B-B14F-4D97-AF65-F5344CB8AC3E}">
        <p14:creationId xmlns:p14="http://schemas.microsoft.com/office/powerpoint/2010/main" val="38426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8"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FF0000"/>
                </a:solidFill>
              </a:rPr>
              <a:t>Learnings from the Project</a:t>
            </a:r>
          </a:p>
        </p:txBody>
      </p:sp>
      <p:sp>
        <p:nvSpPr>
          <p:cNvPr id="6" name="Content Placeholder 4"/>
          <p:cNvSpPr txBox="1">
            <a:spLocks/>
          </p:cNvSpPr>
          <p:nvPr/>
        </p:nvSpPr>
        <p:spPr>
          <a:xfrm>
            <a:off x="2714920" y="1480008"/>
            <a:ext cx="9313682" cy="5099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Always be open to the conversation</a:t>
            </a:r>
          </a:p>
          <a:p>
            <a:pPr lvl="0"/>
            <a:r>
              <a:rPr lang="en-AU" i="1" dirty="0" smtClean="0"/>
              <a:t>“Contemplative </a:t>
            </a:r>
            <a:r>
              <a:rPr lang="en-AU" i="1" dirty="0"/>
              <a:t>prayer is the change that changes everything. It's not telling you </a:t>
            </a:r>
            <a:r>
              <a:rPr lang="en-AU" b="1" i="1" dirty="0"/>
              <a:t>what</a:t>
            </a:r>
            <a:r>
              <a:rPr lang="en-AU" i="1" dirty="0"/>
              <a:t> to see, but teaching you </a:t>
            </a:r>
            <a:r>
              <a:rPr lang="en-AU" b="1" i="1" dirty="0"/>
              <a:t>how </a:t>
            </a:r>
            <a:r>
              <a:rPr lang="en-AU" i="1" dirty="0"/>
              <a:t>to see. And when you know how to see, you're home free. You're indestructible. When you know how to see in a non-dualistic, holistic way, you know that it is what it is both before and after any analysis. Reality still is what it is. When you learn to </a:t>
            </a:r>
            <a:r>
              <a:rPr lang="en-AU" b="1" i="1" dirty="0"/>
              <a:t>surrender</a:t>
            </a:r>
            <a:r>
              <a:rPr lang="en-AU" i="1" dirty="0"/>
              <a:t> to that, quite frankly, you're going to be a much happier, transformed human being. And when you do work for change, your efforts will have a non-obsessive character to </a:t>
            </a:r>
            <a:r>
              <a:rPr lang="en-AU" i="1" dirty="0" smtClean="0"/>
              <a:t>them” </a:t>
            </a:r>
            <a:r>
              <a:rPr lang="en-AU" dirty="0" smtClean="0"/>
              <a:t>(Richard Rohr)</a:t>
            </a:r>
          </a:p>
          <a:p>
            <a:pPr lvl="0"/>
            <a:r>
              <a:rPr lang="en-AU" dirty="0" smtClean="0"/>
              <a:t>Fasten your seat belts and enjoy </a:t>
            </a:r>
            <a:r>
              <a:rPr lang="en-AU" dirty="0"/>
              <a:t>the </a:t>
            </a:r>
            <a:r>
              <a:rPr lang="en-AU" dirty="0" smtClean="0"/>
              <a:t>ride!</a:t>
            </a:r>
            <a:endParaRPr lang="en-AU" dirty="0"/>
          </a:p>
          <a:p>
            <a:pPr lvl="0"/>
            <a:endParaRPr lang="en-AU" dirty="0"/>
          </a:p>
          <a:p>
            <a:endParaRPr lang="en-AU" dirty="0" smtClean="0"/>
          </a:p>
          <a:p>
            <a:pPr marL="0" indent="0">
              <a:buNone/>
            </a:pPr>
            <a:endParaRPr lang="en-AU" dirty="0"/>
          </a:p>
          <a:p>
            <a:pPr marL="0" indent="0">
              <a:buNone/>
            </a:pPr>
            <a:endParaRPr lang="en-AU" dirty="0" smtClean="0"/>
          </a:p>
          <a:p>
            <a:endParaRPr lang="en-AU" dirty="0"/>
          </a:p>
          <a:p>
            <a:endParaRPr lang="en-AU" dirty="0"/>
          </a:p>
        </p:txBody>
      </p:sp>
    </p:spTree>
    <p:extLst>
      <p:ext uri="{BB962C8B-B14F-4D97-AF65-F5344CB8AC3E}">
        <p14:creationId xmlns:p14="http://schemas.microsoft.com/office/powerpoint/2010/main" val="18848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584960"/>
            <a:ext cx="3932237" cy="2999232"/>
          </a:xfrm>
        </p:spPr>
        <p:txBody>
          <a:bodyPr>
            <a:noAutofit/>
          </a:bodyPr>
          <a:lstStyle/>
          <a:p>
            <a:r>
              <a:rPr lang="en-AU" sz="6000" b="1" dirty="0" smtClean="0">
                <a:solidFill>
                  <a:srgbClr val="FF0000"/>
                </a:solidFill>
              </a:rPr>
              <a:t>Leading Learning </a:t>
            </a:r>
            <a:br>
              <a:rPr lang="en-AU" sz="6000" b="1" dirty="0" smtClean="0">
                <a:solidFill>
                  <a:srgbClr val="FF0000"/>
                </a:solidFill>
              </a:rPr>
            </a:br>
            <a:r>
              <a:rPr lang="en-AU" sz="6000" b="1" dirty="0" smtClean="0">
                <a:solidFill>
                  <a:srgbClr val="FF0000"/>
                </a:solidFill>
              </a:rPr>
              <a:t>That Matters</a:t>
            </a:r>
            <a:r>
              <a:rPr lang="en-AU" sz="8800" b="1" dirty="0" smtClean="0">
                <a:solidFill>
                  <a:srgbClr val="FF0000"/>
                </a:solidFill>
              </a:rPr>
              <a:t/>
            </a:r>
            <a:br>
              <a:rPr lang="en-AU" sz="8800" b="1" dirty="0" smtClean="0">
                <a:solidFill>
                  <a:srgbClr val="FF0000"/>
                </a:solidFill>
              </a:rPr>
            </a:br>
            <a:r>
              <a:rPr lang="en-AU" b="1" i="1" dirty="0" smtClean="0">
                <a:solidFill>
                  <a:srgbClr val="FF0000"/>
                </a:solidFill>
              </a:rPr>
              <a:t>Setting Hearts on Fire</a:t>
            </a:r>
            <a:endParaRPr lang="en-AU" b="1" i="1" dirty="0">
              <a:solidFill>
                <a:srgbClr val="FF0000"/>
              </a:solidFill>
            </a:endParaRPr>
          </a:p>
        </p:txBody>
      </p:sp>
      <p:sp>
        <p:nvSpPr>
          <p:cNvPr id="3" name="Subtitle 2"/>
          <p:cNvSpPr>
            <a:spLocks noGrp="1"/>
          </p:cNvSpPr>
          <p:nvPr>
            <p:ph type="body" sz="half" idx="2"/>
          </p:nvPr>
        </p:nvSpPr>
        <p:spPr>
          <a:xfrm>
            <a:off x="839788" y="5242560"/>
            <a:ext cx="3932237" cy="987552"/>
          </a:xfrm>
        </p:spPr>
        <p:txBody>
          <a:bodyPr>
            <a:normAutofit lnSpcReduction="10000"/>
          </a:bodyPr>
          <a:lstStyle/>
          <a:p>
            <a:r>
              <a:rPr lang="en-AU" dirty="0" smtClean="0"/>
              <a:t>Chris Hayes</a:t>
            </a:r>
          </a:p>
          <a:p>
            <a:r>
              <a:rPr lang="en-AU" dirty="0" smtClean="0"/>
              <a:t>Xavier College</a:t>
            </a:r>
          </a:p>
          <a:p>
            <a:r>
              <a:rPr lang="en-AU" dirty="0" smtClean="0"/>
              <a:t>ISV &amp; Harvard’s Project Zero</a:t>
            </a:r>
          </a:p>
        </p:txBody>
      </p:sp>
      <p:pic>
        <p:nvPicPr>
          <p:cNvPr id="6" name="Picture 5"/>
          <p:cNvPicPr>
            <a:picLocks noChangeAspect="1"/>
          </p:cNvPicPr>
          <p:nvPr/>
        </p:nvPicPr>
        <p:blipFill>
          <a:blip r:embed="rId2"/>
          <a:stretch>
            <a:fillRect/>
          </a:stretch>
        </p:blipFill>
        <p:spPr>
          <a:xfrm>
            <a:off x="5175316" y="433633"/>
            <a:ext cx="6021418" cy="6230479"/>
          </a:xfrm>
          <a:prstGeom prst="rect">
            <a:avLst/>
          </a:prstGeom>
          <a:effectLst>
            <a:softEdge rad="546100"/>
          </a:effectLst>
        </p:spPr>
      </p:pic>
    </p:spTree>
    <p:extLst>
      <p:ext uri="{BB962C8B-B14F-4D97-AF65-F5344CB8AC3E}">
        <p14:creationId xmlns:p14="http://schemas.microsoft.com/office/powerpoint/2010/main" val="384977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14920" y="1159497"/>
            <a:ext cx="9313682" cy="5017466"/>
          </a:xfrm>
        </p:spPr>
        <p:txBody>
          <a:bodyPr>
            <a:normAutofit/>
          </a:bodyPr>
          <a:lstStyle/>
          <a:p>
            <a:r>
              <a:rPr lang="en-AU" sz="2400" dirty="0"/>
              <a:t>How can I shape an institution that stays true to its core commitments, thrives as a contemporary centre of </a:t>
            </a:r>
            <a:r>
              <a:rPr lang="en-AU" sz="2400" dirty="0" smtClean="0"/>
              <a:t>learning </a:t>
            </a:r>
            <a:r>
              <a:rPr lang="en-AU" sz="2400" dirty="0"/>
              <a:t>and contributes to forming </a:t>
            </a:r>
            <a:r>
              <a:rPr lang="en-AU" sz="2400" i="1" dirty="0"/>
              <a:t>women and men for others</a:t>
            </a:r>
            <a:r>
              <a:rPr lang="en-AU" sz="2400" dirty="0"/>
              <a:t>?</a:t>
            </a:r>
          </a:p>
          <a:p>
            <a:pPr marL="0" indent="0" algn="just">
              <a:buNone/>
            </a:pPr>
            <a:endParaRPr lang="en-AU" sz="2400" dirty="0" smtClean="0"/>
          </a:p>
          <a:p>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6" name="Content Placeholder 5"/>
          <p:cNvSpPr txBox="1">
            <a:spLocks/>
          </p:cNvSpPr>
          <p:nvPr/>
        </p:nvSpPr>
        <p:spPr>
          <a:xfrm>
            <a:off x="6202836" y="2651379"/>
            <a:ext cx="5590095"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lain" startAt="4"/>
            </a:pPr>
            <a:r>
              <a:rPr lang="en-AU" sz="2400" dirty="0" smtClean="0"/>
              <a:t>Protecting </a:t>
            </a:r>
            <a:r>
              <a:rPr lang="en-AU" sz="2400" dirty="0"/>
              <a:t>and sustaining </a:t>
            </a:r>
            <a:r>
              <a:rPr lang="en-AU" sz="2400" dirty="0" smtClean="0"/>
              <a:t>progress</a:t>
            </a:r>
          </a:p>
          <a:p>
            <a:pPr marL="0" indent="0">
              <a:buNone/>
            </a:pPr>
            <a:endParaRPr lang="en-AU" sz="2400" dirty="0" smtClean="0"/>
          </a:p>
          <a:p>
            <a:pPr marL="457200" indent="-457200">
              <a:buAutoNum type="arabicPlain" startAt="3"/>
            </a:pPr>
            <a:r>
              <a:rPr lang="en-AU" sz="2400" dirty="0" smtClean="0"/>
              <a:t>Fostering </a:t>
            </a:r>
            <a:r>
              <a:rPr lang="en-AU" sz="2400" dirty="0"/>
              <a:t>individual </a:t>
            </a:r>
            <a:r>
              <a:rPr lang="en-AU" sz="2400" dirty="0" smtClean="0"/>
              <a:t>development</a:t>
            </a:r>
          </a:p>
          <a:p>
            <a:pPr marL="0" indent="0">
              <a:buNone/>
            </a:pPr>
            <a:endParaRPr lang="en-AU" sz="2400" dirty="0" smtClean="0"/>
          </a:p>
          <a:p>
            <a:pPr marL="457200" indent="-457200">
              <a:buAutoNum type="arabicPlain" startAt="2"/>
            </a:pPr>
            <a:r>
              <a:rPr lang="en-AU" sz="2400" dirty="0" smtClean="0"/>
              <a:t>Designing </a:t>
            </a:r>
            <a:r>
              <a:rPr lang="en-AU" sz="2400" dirty="0"/>
              <a:t>collaborative </a:t>
            </a:r>
            <a:r>
              <a:rPr lang="en-AU" sz="2400" dirty="0" smtClean="0"/>
              <a:t>structures</a:t>
            </a:r>
          </a:p>
          <a:p>
            <a:pPr marL="0" indent="0">
              <a:buNone/>
            </a:pPr>
            <a:endParaRPr lang="en-AU" sz="2400" dirty="0" smtClean="0"/>
          </a:p>
          <a:p>
            <a:pPr marL="457200" indent="-457200">
              <a:buAutoNum type="arabicPlain"/>
            </a:pPr>
            <a:r>
              <a:rPr lang="en-AU" sz="2400" dirty="0" smtClean="0"/>
              <a:t>Creating </a:t>
            </a:r>
            <a:r>
              <a:rPr lang="en-AU" sz="2400" dirty="0"/>
              <a:t>a shared </a:t>
            </a:r>
            <a:r>
              <a:rPr lang="en-AU" sz="2400" dirty="0" smtClean="0"/>
              <a:t>vision</a:t>
            </a:r>
          </a:p>
          <a:p>
            <a:pPr marL="0" indent="0">
              <a:buNone/>
            </a:pPr>
            <a:endParaRPr lang="en-AU" sz="2400" dirty="0"/>
          </a:p>
        </p:txBody>
      </p:sp>
      <p:sp>
        <p:nvSpPr>
          <p:cNvPr id="8"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rgbClr val="FF0000"/>
                </a:solidFill>
              </a:rPr>
              <a:t>Leading Learning that Matters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920" y="2367439"/>
            <a:ext cx="3809524" cy="3809524"/>
          </a:xfrm>
          <a:prstGeom prst="rect">
            <a:avLst/>
          </a:prstGeom>
        </p:spPr>
      </p:pic>
    </p:spTree>
    <p:extLst>
      <p:ext uri="{BB962C8B-B14F-4D97-AF65-F5344CB8AC3E}">
        <p14:creationId xmlns:p14="http://schemas.microsoft.com/office/powerpoint/2010/main" val="248643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14920" y="1825625"/>
            <a:ext cx="9313682" cy="4351338"/>
          </a:xfrm>
        </p:spPr>
        <p:txBody>
          <a:bodyPr>
            <a:normAutofit/>
          </a:bodyPr>
          <a:lstStyle/>
          <a:p>
            <a:pPr marL="0" indent="0" algn="just">
              <a:buNone/>
            </a:pPr>
            <a:endParaRPr lang="en-AU" sz="4400" dirty="0" smtClean="0"/>
          </a:p>
          <a:p>
            <a:pPr marL="0" indent="0" algn="just">
              <a:buNone/>
            </a:pPr>
            <a:r>
              <a:rPr lang="en-AU" sz="3600" dirty="0" smtClean="0"/>
              <a:t>Xavier </a:t>
            </a:r>
            <a:r>
              <a:rPr lang="en-AU" sz="3600" dirty="0"/>
              <a:t>College aspires to </a:t>
            </a:r>
            <a:r>
              <a:rPr lang="en-AU" sz="3600" i="1" dirty="0"/>
              <a:t>set hearts on fire </a:t>
            </a:r>
            <a:r>
              <a:rPr lang="en-AU" sz="3600" dirty="0"/>
              <a:t>by an educational commitment to a </a:t>
            </a:r>
            <a:r>
              <a:rPr lang="en-AU" sz="3600" i="1" dirty="0"/>
              <a:t>faith that does justice</a:t>
            </a:r>
            <a:r>
              <a:rPr lang="en-AU" sz="3600" dirty="0" smtClean="0"/>
              <a:t>.</a:t>
            </a:r>
            <a:endParaRPr lang="en-AU"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6"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rgbClr val="FF0000"/>
                </a:solidFill>
              </a:rPr>
              <a:t>Vision Statement</a:t>
            </a:r>
            <a:endParaRPr lang="en-AU" b="1" dirty="0">
              <a:solidFill>
                <a:srgbClr val="FF0000"/>
              </a:solidFill>
            </a:endParaRPr>
          </a:p>
        </p:txBody>
      </p:sp>
    </p:spTree>
    <p:extLst>
      <p:ext uri="{BB962C8B-B14F-4D97-AF65-F5344CB8AC3E}">
        <p14:creationId xmlns:p14="http://schemas.microsoft.com/office/powerpoint/2010/main" val="24253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14920" y="1825625"/>
            <a:ext cx="9313682" cy="4351338"/>
          </a:xfrm>
        </p:spPr>
        <p:txBody>
          <a:bodyPr>
            <a:noAutofit/>
          </a:bodyPr>
          <a:lstStyle/>
          <a:p>
            <a:pPr marL="0" indent="0">
              <a:buNone/>
            </a:pPr>
            <a:r>
              <a:rPr lang="en-AU" sz="3600" i="1" dirty="0" smtClean="0"/>
              <a:t>Xavier </a:t>
            </a:r>
            <a:r>
              <a:rPr lang="en-AU" sz="3600" i="1" dirty="0"/>
              <a:t>College is a Catholic school within the spiritual and educational </a:t>
            </a:r>
            <a:r>
              <a:rPr lang="en-AU" sz="3600" i="1" dirty="0" smtClean="0"/>
              <a:t>tradition </a:t>
            </a:r>
            <a:r>
              <a:rPr lang="en-AU" sz="3600" i="1" dirty="0"/>
              <a:t>of The Society of Jesus (the Jesuits). </a:t>
            </a:r>
            <a:r>
              <a:rPr lang="en-AU" sz="3600" i="1" dirty="0" smtClean="0"/>
              <a:t>Our </a:t>
            </a:r>
            <a:r>
              <a:rPr lang="en-AU" sz="3600" i="1" dirty="0"/>
              <a:t>inspiration is Jesus Christ, the model of fulfilled human life. </a:t>
            </a:r>
            <a:r>
              <a:rPr lang="en-AU" sz="3600" i="1" dirty="0" smtClean="0"/>
              <a:t>Our </a:t>
            </a:r>
            <a:r>
              <a:rPr lang="en-AU" sz="3600" i="1" dirty="0"/>
              <a:t>aim is excellence in education, and the formation of reflective, compassionate and articulate men and women of Christian faith, hope and love who will provide outstanding service and leadership in our world.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6"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rgbClr val="FF0000"/>
                </a:solidFill>
              </a:rPr>
              <a:t>Mission Statement</a:t>
            </a:r>
            <a:endParaRPr lang="en-AU" b="1" dirty="0">
              <a:solidFill>
                <a:srgbClr val="FF0000"/>
              </a:solidFill>
            </a:endParaRPr>
          </a:p>
        </p:txBody>
      </p:sp>
    </p:spTree>
    <p:extLst>
      <p:ext uri="{BB962C8B-B14F-4D97-AF65-F5344CB8AC3E}">
        <p14:creationId xmlns:p14="http://schemas.microsoft.com/office/powerpoint/2010/main" val="227878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6" name="Content Placeholder 4"/>
          <p:cNvSpPr txBox="1">
            <a:spLocks/>
          </p:cNvSpPr>
          <p:nvPr/>
        </p:nvSpPr>
        <p:spPr>
          <a:xfrm>
            <a:off x="2714920" y="1480008"/>
            <a:ext cx="9313682" cy="50999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dirty="0" smtClean="0">
                <a:solidFill>
                  <a:srgbClr val="FF0000"/>
                </a:solidFill>
              </a:rPr>
              <a:t>Protecting, educating and developing the whole person </a:t>
            </a:r>
            <a:endParaRPr lang="en-AU" b="1" dirty="0" smtClean="0">
              <a:solidFill>
                <a:srgbClr val="FF0000"/>
              </a:solidFill>
            </a:endParaRPr>
          </a:p>
          <a:p>
            <a:pPr algn="just"/>
            <a:r>
              <a:rPr lang="en-US" sz="2600" dirty="0" smtClean="0"/>
              <a:t>having a personal concern and care </a:t>
            </a:r>
            <a:r>
              <a:rPr lang="en-US" sz="2600" i="1" dirty="0" smtClean="0"/>
              <a:t>(</a:t>
            </a:r>
            <a:r>
              <a:rPr lang="en-US" sz="2600" i="1" dirty="0" err="1" smtClean="0"/>
              <a:t>Cura</a:t>
            </a:r>
            <a:r>
              <a:rPr lang="en-US" sz="2600" i="1" dirty="0" smtClean="0"/>
              <a:t> </a:t>
            </a:r>
            <a:r>
              <a:rPr lang="en-US" sz="2600" i="1" dirty="0" err="1" smtClean="0"/>
              <a:t>Personalis</a:t>
            </a:r>
            <a:r>
              <a:rPr lang="en-US" sz="2600" i="1" dirty="0" smtClean="0"/>
              <a:t>)</a:t>
            </a:r>
            <a:r>
              <a:rPr lang="en-US" sz="2600" dirty="0" smtClean="0"/>
              <a:t> for the whole life of each member of our College community</a:t>
            </a:r>
          </a:p>
          <a:p>
            <a:pPr algn="just"/>
            <a:r>
              <a:rPr lang="en-US" sz="2600" dirty="0" smtClean="0"/>
              <a:t>forming our students intellectually, spiritually, morally, aesthetically,  physically, socially and emotionally</a:t>
            </a:r>
          </a:p>
          <a:p>
            <a:pPr algn="just"/>
            <a:r>
              <a:rPr lang="en-US" sz="2600" dirty="0" smtClean="0"/>
              <a:t>protecting and safeguarding the wellbeing of all students in our care</a:t>
            </a:r>
          </a:p>
          <a:p>
            <a:pPr marL="0" indent="0" algn="just">
              <a:buNone/>
            </a:pPr>
            <a:endParaRPr lang="en-US" sz="2600" dirty="0" smtClean="0"/>
          </a:p>
          <a:p>
            <a:pPr marL="0" indent="0" algn="just">
              <a:buFont typeface="Arial" panose="020B0604020202020204" pitchFamily="34" charset="0"/>
              <a:buNone/>
            </a:pPr>
            <a:r>
              <a:rPr lang="en-US" b="1" dirty="0" smtClean="0">
                <a:solidFill>
                  <a:srgbClr val="FF0000"/>
                </a:solidFill>
              </a:rPr>
              <a:t>Formation of </a:t>
            </a:r>
            <a:r>
              <a:rPr lang="en-US" b="1" i="1" dirty="0" smtClean="0">
                <a:solidFill>
                  <a:srgbClr val="FF0000"/>
                </a:solidFill>
              </a:rPr>
              <a:t>Men and Women of Faith </a:t>
            </a:r>
            <a:r>
              <a:rPr lang="en-US" b="1" dirty="0" smtClean="0">
                <a:solidFill>
                  <a:srgbClr val="FF0000"/>
                </a:solidFill>
              </a:rPr>
              <a:t>to work for justice in the world </a:t>
            </a:r>
            <a:endParaRPr lang="en-AU" b="1" dirty="0" smtClean="0">
              <a:solidFill>
                <a:srgbClr val="FF0000"/>
              </a:solidFill>
            </a:endParaRPr>
          </a:p>
          <a:p>
            <a:pPr algn="just"/>
            <a:r>
              <a:rPr lang="en-US" sz="2600" dirty="0" smtClean="0"/>
              <a:t>forming  members of our community to serve God in the world</a:t>
            </a:r>
          </a:p>
          <a:p>
            <a:pPr algn="just"/>
            <a:r>
              <a:rPr lang="en-US" sz="2600" dirty="0" smtClean="0"/>
              <a:t>having a committed and practical concern for those in need, such that students, staff and parents make an explicit connection between their Catholic faith and their work for justice in the world</a:t>
            </a:r>
            <a:endParaRPr lang="en-AU" sz="2600" dirty="0" smtClean="0"/>
          </a:p>
          <a:p>
            <a:endParaRPr lang="en-AU" dirty="0"/>
          </a:p>
        </p:txBody>
      </p:sp>
      <p:sp>
        <p:nvSpPr>
          <p:cNvPr id="7"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rgbClr val="FF0000"/>
                </a:solidFill>
              </a:rPr>
              <a:t>Guiding Principles</a:t>
            </a:r>
            <a:endParaRPr lang="en-AU" b="1" dirty="0">
              <a:solidFill>
                <a:srgbClr val="FF0000"/>
              </a:solidFill>
            </a:endParaRPr>
          </a:p>
        </p:txBody>
      </p:sp>
    </p:spTree>
    <p:extLst>
      <p:ext uri="{BB962C8B-B14F-4D97-AF65-F5344CB8AC3E}">
        <p14:creationId xmlns:p14="http://schemas.microsoft.com/office/powerpoint/2010/main" val="19795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6" name="Content Placeholder 4"/>
          <p:cNvSpPr txBox="1">
            <a:spLocks/>
          </p:cNvSpPr>
          <p:nvPr/>
        </p:nvSpPr>
        <p:spPr>
          <a:xfrm>
            <a:off x="2714920" y="1480008"/>
            <a:ext cx="9313682" cy="50999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AU" b="1" dirty="0">
                <a:solidFill>
                  <a:srgbClr val="FF0000"/>
                </a:solidFill>
              </a:rPr>
              <a:t>Pursuit of Excellence in Humanity</a:t>
            </a:r>
          </a:p>
          <a:p>
            <a:pPr algn="just"/>
            <a:r>
              <a:rPr lang="en-US" dirty="0"/>
              <a:t>welcoming all to Xavier College, where they can flourish and passionately pursue excellence in all </a:t>
            </a:r>
            <a:r>
              <a:rPr lang="en-US" dirty="0" smtClean="0"/>
              <a:t>things</a:t>
            </a:r>
          </a:p>
          <a:p>
            <a:pPr algn="just"/>
            <a:r>
              <a:rPr lang="en-US" dirty="0" smtClean="0"/>
              <a:t>encouraging </a:t>
            </a:r>
            <a:r>
              <a:rPr lang="en-US" dirty="0"/>
              <a:t>each person to live out his / her vocation in life by developing their God-given gifts to the best of their ability</a:t>
            </a:r>
            <a:endParaRPr lang="en-AU" dirty="0"/>
          </a:p>
          <a:p>
            <a:pPr marL="0" indent="0" algn="just">
              <a:buNone/>
            </a:pPr>
            <a:endParaRPr lang="en-US" sz="2600" dirty="0" smtClean="0"/>
          </a:p>
          <a:p>
            <a:pPr marL="0" indent="0" algn="just">
              <a:buNone/>
            </a:pPr>
            <a:r>
              <a:rPr lang="en-US" b="1" dirty="0">
                <a:solidFill>
                  <a:srgbClr val="FF0000"/>
                </a:solidFill>
              </a:rPr>
              <a:t>Discernment and Wisdom</a:t>
            </a:r>
            <a:endParaRPr lang="en-AU" dirty="0">
              <a:solidFill>
                <a:srgbClr val="FF0000"/>
              </a:solidFill>
            </a:endParaRPr>
          </a:p>
          <a:p>
            <a:pPr algn="just"/>
            <a:r>
              <a:rPr lang="en-US" dirty="0"/>
              <a:t>developing a self-reflective disposition in members of our community, particularly in students, preparing them to make informed decisions in accordance with their </a:t>
            </a:r>
            <a:r>
              <a:rPr lang="en-US" dirty="0" smtClean="0"/>
              <a:t>conscience</a:t>
            </a:r>
          </a:p>
          <a:p>
            <a:pPr algn="just"/>
            <a:r>
              <a:rPr lang="en-US" dirty="0" smtClean="0"/>
              <a:t>preparing </a:t>
            </a:r>
            <a:r>
              <a:rPr lang="en-US" dirty="0"/>
              <a:t>the individual to find God in all things through the use of each person’s imagination and creativity, and the integration of faith and reason</a:t>
            </a:r>
            <a:endParaRPr lang="en-AU" dirty="0"/>
          </a:p>
          <a:p>
            <a:endParaRPr lang="en-AU" dirty="0"/>
          </a:p>
        </p:txBody>
      </p:sp>
      <p:sp>
        <p:nvSpPr>
          <p:cNvPr id="7"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rgbClr val="FF0000"/>
                </a:solidFill>
              </a:rPr>
              <a:t>Guiding Principles</a:t>
            </a:r>
            <a:endParaRPr lang="en-AU" b="1" dirty="0">
              <a:solidFill>
                <a:srgbClr val="FF0000"/>
              </a:solidFill>
            </a:endParaRPr>
          </a:p>
        </p:txBody>
      </p:sp>
    </p:spTree>
    <p:extLst>
      <p:ext uri="{BB962C8B-B14F-4D97-AF65-F5344CB8AC3E}">
        <p14:creationId xmlns:p14="http://schemas.microsoft.com/office/powerpoint/2010/main" val="231795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6" name="Content Placeholder 4"/>
          <p:cNvSpPr txBox="1">
            <a:spLocks/>
          </p:cNvSpPr>
          <p:nvPr/>
        </p:nvSpPr>
        <p:spPr>
          <a:xfrm>
            <a:off x="2714920" y="1480008"/>
            <a:ext cx="9313682" cy="5099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rgbClr val="FF0000"/>
                </a:solidFill>
              </a:rPr>
              <a:t>Critical engagement with the world</a:t>
            </a:r>
            <a:endParaRPr lang="en-AU" dirty="0">
              <a:solidFill>
                <a:srgbClr val="FF0000"/>
              </a:solidFill>
            </a:endParaRPr>
          </a:p>
          <a:p>
            <a:pPr algn="just"/>
            <a:r>
              <a:rPr lang="en-US" sz="2400" dirty="0"/>
              <a:t>courageously and respectfully engaging with world cultures and </a:t>
            </a:r>
            <a:r>
              <a:rPr lang="en-US" sz="2400" dirty="0" smtClean="0"/>
              <a:t>perspectives</a:t>
            </a:r>
          </a:p>
          <a:p>
            <a:pPr algn="just"/>
            <a:r>
              <a:rPr lang="en-US" sz="2400" dirty="0" smtClean="0"/>
              <a:t>critically </a:t>
            </a:r>
            <a:r>
              <a:rPr lang="en-US" sz="2400" dirty="0"/>
              <a:t>pursuing a depth of learning by reflecting on experience and being moved to </a:t>
            </a:r>
            <a:r>
              <a:rPr lang="en-US" sz="2400" dirty="0" smtClean="0"/>
              <a:t>action</a:t>
            </a:r>
          </a:p>
          <a:p>
            <a:pPr marL="0" indent="0" algn="just">
              <a:buNone/>
            </a:pPr>
            <a:endParaRPr lang="en-US" sz="2600" dirty="0" smtClean="0"/>
          </a:p>
          <a:p>
            <a:pPr marL="0" indent="0" algn="just">
              <a:buNone/>
            </a:pPr>
            <a:r>
              <a:rPr lang="en-US" b="1" dirty="0">
                <a:solidFill>
                  <a:srgbClr val="FF0000"/>
                </a:solidFill>
              </a:rPr>
              <a:t>Striving for the </a:t>
            </a:r>
            <a:r>
              <a:rPr lang="en-US" b="1" i="1" dirty="0" err="1">
                <a:solidFill>
                  <a:srgbClr val="FF0000"/>
                </a:solidFill>
              </a:rPr>
              <a:t>Magis</a:t>
            </a:r>
            <a:r>
              <a:rPr lang="en-US" b="1" dirty="0">
                <a:solidFill>
                  <a:srgbClr val="FF0000"/>
                </a:solidFill>
              </a:rPr>
              <a:t>  </a:t>
            </a:r>
            <a:endParaRPr lang="en-AU" dirty="0">
              <a:solidFill>
                <a:srgbClr val="FF0000"/>
              </a:solidFill>
            </a:endParaRPr>
          </a:p>
          <a:p>
            <a:pPr algn="just"/>
            <a:r>
              <a:rPr lang="en-US" sz="2400" dirty="0"/>
              <a:t>developing a desire to strive for the </a:t>
            </a:r>
            <a:r>
              <a:rPr lang="en-US" sz="2400" i="1" dirty="0" err="1"/>
              <a:t>magis</a:t>
            </a:r>
            <a:r>
              <a:rPr lang="en-US" sz="2400" dirty="0"/>
              <a:t>. The Jesuit ideal of </a:t>
            </a:r>
            <a:r>
              <a:rPr lang="en-US" sz="2400" i="1" dirty="0" err="1"/>
              <a:t>magis</a:t>
            </a:r>
            <a:r>
              <a:rPr lang="en-US" sz="2400" dirty="0"/>
              <a:t> is a thirst for ‘depth’, for the greater good and for the most courageous response to the challenges of our time</a:t>
            </a:r>
            <a:endParaRPr lang="en-AU" sz="2400" dirty="0"/>
          </a:p>
          <a:p>
            <a:endParaRPr lang="en-AU" dirty="0"/>
          </a:p>
        </p:txBody>
      </p:sp>
      <p:sp>
        <p:nvSpPr>
          <p:cNvPr id="7"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rgbClr val="FF0000"/>
                </a:solidFill>
              </a:rPr>
              <a:t>Guiding Principles</a:t>
            </a:r>
            <a:endParaRPr lang="en-AU" b="1" dirty="0">
              <a:solidFill>
                <a:srgbClr val="FF0000"/>
              </a:solidFill>
            </a:endParaRPr>
          </a:p>
        </p:txBody>
      </p:sp>
    </p:spTree>
    <p:extLst>
      <p:ext uri="{BB962C8B-B14F-4D97-AF65-F5344CB8AC3E}">
        <p14:creationId xmlns:p14="http://schemas.microsoft.com/office/powerpoint/2010/main" val="285996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256504647"/>
              </p:ext>
            </p:extLst>
          </p:nvPr>
        </p:nvGraphicFramePr>
        <p:xfrm>
          <a:off x="2799760" y="1234912"/>
          <a:ext cx="9209988" cy="5181654"/>
        </p:xfrm>
        <a:graphic>
          <a:graphicData uri="http://schemas.openxmlformats.org/drawingml/2006/table">
            <a:tbl>
              <a:tblPr firstRow="1" bandRow="1">
                <a:tableStyleId>{5C22544A-7EE6-4342-B048-85BDC9FD1C3A}</a:tableStyleId>
              </a:tblPr>
              <a:tblGrid>
                <a:gridCol w="2302497"/>
                <a:gridCol w="2302497"/>
                <a:gridCol w="2302497"/>
                <a:gridCol w="2302497"/>
              </a:tblGrid>
              <a:tr h="925428">
                <a:tc>
                  <a:txBody>
                    <a:bodyPr/>
                    <a:lstStyle/>
                    <a:p>
                      <a:pPr algn="ctr"/>
                      <a:r>
                        <a:rPr lang="en-AU" dirty="0" smtClean="0"/>
                        <a:t>2013</a:t>
                      </a:r>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AU" dirty="0" smtClean="0"/>
                        <a:t>2014</a:t>
                      </a:r>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AU" dirty="0" smtClean="0"/>
                        <a:t>2015</a:t>
                      </a:r>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AU" dirty="0" smtClean="0"/>
                        <a:t>2016</a:t>
                      </a:r>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4256226">
                <a:tc>
                  <a:txBody>
                    <a:bodyPr/>
                    <a:lstStyle/>
                    <a:p>
                      <a:pPr algn="ctr"/>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336" y="1876910"/>
            <a:ext cx="1459154" cy="3988308"/>
          </a:xfrm>
          <a:prstGeom prst="rect">
            <a:avLst/>
          </a:prstGeom>
        </p:spPr>
      </p:pic>
      <p:pic>
        <p:nvPicPr>
          <p:cNvPr id="11" name="Picture 10"/>
          <p:cNvPicPr>
            <a:picLocks noChangeAspect="1"/>
          </p:cNvPicPr>
          <p:nvPr/>
        </p:nvPicPr>
        <p:blipFill>
          <a:blip r:embed="rId3"/>
          <a:stretch>
            <a:fillRect/>
          </a:stretch>
        </p:blipFill>
        <p:spPr>
          <a:xfrm>
            <a:off x="5507690" y="1876910"/>
            <a:ext cx="1459154" cy="4011516"/>
          </a:xfrm>
          <a:prstGeom prst="rect">
            <a:avLst/>
          </a:prstGeom>
        </p:spPr>
      </p:pic>
      <p:pic>
        <p:nvPicPr>
          <p:cNvPr id="12"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3614" y="1878114"/>
            <a:ext cx="1403303" cy="401031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3687" y="1878113"/>
            <a:ext cx="1403661" cy="401031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399719" cy="6858000"/>
          </a:xfrm>
          <a:prstGeom prst="rect">
            <a:avLst/>
          </a:prstGeom>
        </p:spPr>
      </p:pic>
      <p:sp>
        <p:nvSpPr>
          <p:cNvPr id="16" name="Title 1"/>
          <p:cNvSpPr txBox="1">
            <a:spLocks/>
          </p:cNvSpPr>
          <p:nvPr/>
        </p:nvSpPr>
        <p:spPr>
          <a:xfrm>
            <a:off x="2714920" y="0"/>
            <a:ext cx="9477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rgbClr val="FF0000"/>
                </a:solidFill>
              </a:rPr>
              <a:t>Annual Themes</a:t>
            </a:r>
            <a:endParaRPr lang="en-AU" b="1" dirty="0">
              <a:solidFill>
                <a:srgbClr val="FF0000"/>
              </a:solidFill>
            </a:endParaRPr>
          </a:p>
        </p:txBody>
      </p:sp>
    </p:spTree>
    <p:extLst>
      <p:ext uri="{BB962C8B-B14F-4D97-AF65-F5344CB8AC3E}">
        <p14:creationId xmlns:p14="http://schemas.microsoft.com/office/powerpoint/2010/main" val="167729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1237</TotalTime>
  <Words>1043</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Leading Learning  That Matters Setting Hearts on Fire</vt:lpstr>
      <vt:lpstr>Action Research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Leading Learning  That Matters Setting Hearts on Fire</vt:lpstr>
    </vt:vector>
  </TitlesOfParts>
  <Company>Xavier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Learning  That Matters Setting Hearts on Fire</dc:title>
  <dc:creator>Sally Nightscales</dc:creator>
  <cp:lastModifiedBy>Sally Nightscales</cp:lastModifiedBy>
  <cp:revision>67</cp:revision>
  <cp:lastPrinted>2016-07-05T00:26:49Z</cp:lastPrinted>
  <dcterms:created xsi:type="dcterms:W3CDTF">2014-08-06T09:36:53Z</dcterms:created>
  <dcterms:modified xsi:type="dcterms:W3CDTF">2016-07-29T01:58:38Z</dcterms:modified>
</cp:coreProperties>
</file>