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8" r:id="rId1"/>
  </p:sldMasterIdLst>
  <p:sldIdLst>
    <p:sldId id="256" r:id="rId2"/>
    <p:sldId id="257" r:id="rId3"/>
    <p:sldId id="260" r:id="rId4"/>
    <p:sldId id="267" r:id="rId5"/>
    <p:sldId id="266" r:id="rId6"/>
    <p:sldId id="268" r:id="rId7"/>
    <p:sldId id="258" r:id="rId8"/>
    <p:sldId id="269" r:id="rId9"/>
    <p:sldId id="263" r:id="rId10"/>
    <p:sldId id="264" r:id="rId11"/>
    <p:sldId id="270" r:id="rId12"/>
    <p:sldId id="259" r:id="rId13"/>
    <p:sldId id="272" r:id="rId14"/>
    <p:sldId id="262" r:id="rId15"/>
    <p:sldId id="271" r:id="rId16"/>
    <p:sldId id="26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3"/>
    <p:restoredTop sz="94643"/>
  </p:normalViewPr>
  <p:slideViewPr>
    <p:cSldViewPr snapToGrid="0" snapToObjects="1">
      <p:cViewPr varScale="1">
        <p:scale>
          <a:sx n="117" d="100"/>
          <a:sy n="117" d="100"/>
        </p:scale>
        <p:origin x="208" y="39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268009-95CD-1F4C-B71F-925EC73E92CF}"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17850752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68009-95CD-1F4C-B71F-925EC73E92CF}"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565102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68009-95CD-1F4C-B71F-925EC73E92CF}"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1509686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68009-95CD-1F4C-B71F-925EC73E92CF}"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2CF558B-6BFE-5B41-B89C-4364A9713D59}"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7733967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68009-95CD-1F4C-B71F-925EC73E92CF}"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19078094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268009-95CD-1F4C-B71F-925EC73E92CF}" type="datetimeFigureOut">
              <a:rPr lang="en-US" smtClean="0"/>
              <a:t>7/6/16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475361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5268009-95CD-1F4C-B71F-925EC73E92CF}" type="datetimeFigureOut">
              <a:rPr lang="en-US" smtClean="0"/>
              <a:t>7/6/16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7650090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268009-95CD-1F4C-B71F-925EC73E92CF}"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523265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5268009-95CD-1F4C-B71F-925EC73E92CF}" type="datetimeFigureOut">
              <a:rPr lang="en-US" smtClean="0"/>
              <a:t>7/6/16</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2CF558B-6BFE-5B41-B89C-4364A9713D59}" type="slidenum">
              <a:rPr lang="en-US" smtClean="0"/>
              <a:t>‹#›</a:t>
            </a:fld>
            <a:endParaRPr lang="en-US"/>
          </a:p>
        </p:txBody>
      </p:sp>
    </p:spTree>
    <p:extLst>
      <p:ext uri="{BB962C8B-B14F-4D97-AF65-F5344CB8AC3E}">
        <p14:creationId xmlns:p14="http://schemas.microsoft.com/office/powerpoint/2010/main" val="570597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268009-95CD-1F4C-B71F-925EC73E92CF}"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141245545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268009-95CD-1F4C-B71F-925EC73E92CF}" type="datetimeFigureOut">
              <a:rPr lang="en-US" smtClean="0"/>
              <a:t>7/6/16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8546654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268009-95CD-1F4C-B71F-925EC73E92CF}"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1992007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268009-95CD-1F4C-B71F-925EC73E92CF}" type="datetimeFigureOut">
              <a:rPr lang="en-US" smtClean="0"/>
              <a:t>7/6/16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3947687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268009-95CD-1F4C-B71F-925EC73E92CF}" type="datetimeFigureOut">
              <a:rPr lang="en-US" smtClean="0"/>
              <a:t>7/6/16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1302118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5268009-95CD-1F4C-B71F-925EC73E92CF}" type="datetimeFigureOut">
              <a:rPr lang="en-US" smtClean="0"/>
              <a:t>7/6/16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18450480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68009-95CD-1F4C-B71F-925EC73E92CF}"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5864644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268009-95CD-1F4C-B71F-925EC73E92CF}" type="datetimeFigureOut">
              <a:rPr lang="en-US" smtClean="0"/>
              <a:t>7/6/16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CF558B-6BFE-5B41-B89C-4364A9713D59}" type="slidenum">
              <a:rPr lang="en-US" smtClean="0"/>
              <a:t>‹#›</a:t>
            </a:fld>
            <a:endParaRPr lang="en-US"/>
          </a:p>
        </p:txBody>
      </p:sp>
    </p:spTree>
    <p:extLst>
      <p:ext uri="{BB962C8B-B14F-4D97-AF65-F5344CB8AC3E}">
        <p14:creationId xmlns:p14="http://schemas.microsoft.com/office/powerpoint/2010/main" val="21232403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5268009-95CD-1F4C-B71F-925EC73E92CF}" type="datetimeFigureOut">
              <a:rPr lang="en-US" smtClean="0"/>
              <a:t>7/6/16</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2CF558B-6BFE-5B41-B89C-4364A9713D59}" type="slidenum">
              <a:rPr lang="en-US" smtClean="0"/>
              <a:t>‹#›</a:t>
            </a:fld>
            <a:endParaRPr lang="en-US"/>
          </a:p>
        </p:txBody>
      </p:sp>
    </p:spTree>
    <p:extLst>
      <p:ext uri="{BB962C8B-B14F-4D97-AF65-F5344CB8AC3E}">
        <p14:creationId xmlns:p14="http://schemas.microsoft.com/office/powerpoint/2010/main" val="1301603707"/>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2000" b="1" dirty="0" smtClean="0"/>
              <a:t>Seeking </a:t>
            </a:r>
            <a:r>
              <a:rPr lang="en-US" sz="2000" b="1" dirty="0" err="1" smtClean="0"/>
              <a:t>Ignatian</a:t>
            </a:r>
            <a:r>
              <a:rPr lang="en-US" sz="2000" b="1" dirty="0"/>
              <a:t> </a:t>
            </a:r>
            <a:r>
              <a:rPr lang="en-US" sz="2000" b="1" dirty="0" smtClean="0"/>
              <a:t>Depth in Jesuit Education</a:t>
            </a:r>
            <a:r>
              <a:rPr lang="en-US" dirty="0"/>
              <a:t/>
            </a:r>
            <a:br>
              <a:rPr lang="en-US" dirty="0"/>
            </a:b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Brian F McCoy SJ</a:t>
            </a:r>
          </a:p>
          <a:p>
            <a:r>
              <a:rPr lang="en-US" dirty="0" smtClean="0"/>
              <a:t>Jesuit </a:t>
            </a:r>
            <a:r>
              <a:rPr lang="en-US" dirty="0"/>
              <a:t>and Companion Schools Australia</a:t>
            </a:r>
          </a:p>
          <a:p>
            <a:r>
              <a:rPr lang="en-US" dirty="0"/>
              <a:t>Education Conference, Xavier College</a:t>
            </a:r>
          </a:p>
          <a:p>
            <a:r>
              <a:rPr lang="en-US" dirty="0" smtClean="0"/>
              <a:t>July 6</a:t>
            </a:r>
            <a:r>
              <a:rPr lang="en-US" baseline="30000" dirty="0" smtClean="0"/>
              <a:t>th</a:t>
            </a:r>
            <a:r>
              <a:rPr lang="en-US" dirty="0" smtClean="0"/>
              <a:t> 2016</a:t>
            </a:r>
            <a:endParaRPr lang="en-US" dirty="0"/>
          </a:p>
          <a:p>
            <a:endParaRPr lang="en-US" dirty="0"/>
          </a:p>
        </p:txBody>
      </p:sp>
    </p:spTree>
    <p:extLst>
      <p:ext uri="{BB962C8B-B14F-4D97-AF65-F5344CB8AC3E}">
        <p14:creationId xmlns:p14="http://schemas.microsoft.com/office/powerpoint/2010/main" val="1963417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Contemplation</a:t>
            </a:r>
            <a:endParaRPr lang="en-US" dirty="0"/>
          </a:p>
        </p:txBody>
      </p:sp>
      <p:sp>
        <p:nvSpPr>
          <p:cNvPr id="3" name="Content Placeholder 2"/>
          <p:cNvSpPr>
            <a:spLocks noGrp="1"/>
          </p:cNvSpPr>
          <p:nvPr>
            <p:ph idx="1"/>
          </p:nvPr>
        </p:nvSpPr>
        <p:spPr/>
        <p:txBody>
          <a:bodyPr/>
          <a:lstStyle/>
          <a:p>
            <a:pPr marL="0" indent="0">
              <a:buNone/>
            </a:pPr>
            <a:r>
              <a:rPr lang="en-US" sz="3200" dirty="0"/>
              <a:t>‘We are in contemplation when we stand before reality and experience it without the limits and distortions that are created by narcissism (our headaches and heartaches), pragmatism (our pressing tasks), and excessive restlessness (our dreams and distractions.’ </a:t>
            </a:r>
          </a:p>
          <a:p>
            <a:pPr marL="0" indent="0">
              <a:buNone/>
            </a:pPr>
            <a:r>
              <a:rPr lang="en-US" sz="1600" i="1" dirty="0" smtClean="0"/>
              <a:t>(Ronald </a:t>
            </a:r>
            <a:r>
              <a:rPr lang="en-US" sz="1600" i="1" dirty="0" err="1" smtClean="0"/>
              <a:t>Rolheiser</a:t>
            </a:r>
            <a:r>
              <a:rPr lang="en-US" sz="1600" i="1" dirty="0" smtClean="0"/>
              <a:t>, The Shattered Lantern, 2015, 23</a:t>
            </a:r>
            <a:r>
              <a:rPr lang="en-US" sz="1600" i="1" dirty="0"/>
              <a:t>) </a:t>
            </a:r>
          </a:p>
          <a:p>
            <a:endParaRPr lang="en-US" dirty="0"/>
          </a:p>
        </p:txBody>
      </p:sp>
    </p:spTree>
    <p:extLst>
      <p:ext uri="{BB962C8B-B14F-4D97-AF65-F5344CB8AC3E}">
        <p14:creationId xmlns:p14="http://schemas.microsoft.com/office/powerpoint/2010/main" val="907032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Contemplation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INVITATION &amp; CHALLENGE</a:t>
            </a:r>
            <a:endParaRPr lang="en-US" dirty="0"/>
          </a:p>
          <a:p>
            <a:pPr lvl="0"/>
            <a:r>
              <a:rPr lang="en-US" dirty="0"/>
              <a:t>How do we address this world of increasing busyness, the attraction of immediate rewards and the pleasures of instant distraction? What does it mean for ourselves, our students and families to be more deeply contemplative? Where are the opportunities to deepen experiences as found in the exercise of ‘repetition’ in the Spiritual </a:t>
            </a:r>
            <a:r>
              <a:rPr lang="en-US" dirty="0" smtClean="0"/>
              <a:t>Exercises (#62)?</a:t>
            </a:r>
            <a:endParaRPr lang="en-US" dirty="0"/>
          </a:p>
          <a:p>
            <a:pPr lvl="0"/>
            <a:r>
              <a:rPr lang="en-US" dirty="0"/>
              <a:t>What are the symbols we use to explore the sacred? Do we engage the boundaries of belief and non-belief? Who are our prophets of the sacred? Where do our students teach us about faith and the sacred? </a:t>
            </a:r>
          </a:p>
          <a:p>
            <a:pPr lvl="0"/>
            <a:r>
              <a:rPr lang="en-US" dirty="0"/>
              <a:t>Where is the depth of </a:t>
            </a:r>
            <a:r>
              <a:rPr lang="en-US" dirty="0" err="1"/>
              <a:t>Ignatian</a:t>
            </a:r>
            <a:r>
              <a:rPr lang="en-US" dirty="0"/>
              <a:t> spirituality to be found and nurtured in our staff, our senior student leaders, our sporting and other influential leaders and teachers? How do we know it is there? How do we nurture it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1562003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Mercy</a:t>
            </a:r>
            <a:endParaRPr lang="en-US" dirty="0"/>
          </a:p>
        </p:txBody>
      </p:sp>
      <p:sp>
        <p:nvSpPr>
          <p:cNvPr id="3" name="Content Placeholder 2"/>
          <p:cNvSpPr>
            <a:spLocks noGrp="1"/>
          </p:cNvSpPr>
          <p:nvPr>
            <p:ph idx="1"/>
          </p:nvPr>
        </p:nvSpPr>
        <p:spPr/>
        <p:txBody>
          <a:bodyPr>
            <a:normAutofit/>
          </a:bodyPr>
          <a:lstStyle/>
          <a:p>
            <a:pPr marL="0" indent="0">
              <a:buNone/>
            </a:pPr>
            <a:r>
              <a:rPr lang="en-US" b="1" dirty="0"/>
              <a:t>Pope Francis</a:t>
            </a:r>
            <a:r>
              <a:rPr lang="en-US" b="1" dirty="0" smtClean="0"/>
              <a:t>:</a:t>
            </a:r>
          </a:p>
          <a:p>
            <a:pPr marL="0" indent="0">
              <a:buNone/>
            </a:pPr>
            <a:r>
              <a:rPr lang="en-US" b="1" dirty="0"/>
              <a:t/>
            </a:r>
            <a:br>
              <a:rPr lang="en-US" b="1" dirty="0"/>
            </a:br>
            <a:r>
              <a:rPr lang="en-US" dirty="0"/>
              <a:t>The thing the church needs most today is the ability to heal wounds and to warm the hearts of the faithful; it needs nearness, proximity. I see the church as a field hospital after battle. It is useless to ask a seriously injured person if he has high cholesterol and about the level of his blood sugars! You have to heal his wounds. Then we can talk about everything else. Heal the wounds, heal the wounds.... And you have to start from the ground up</a:t>
            </a:r>
            <a:r>
              <a:rPr lang="en-US" dirty="0" smtClean="0"/>
              <a:t>.</a:t>
            </a:r>
          </a:p>
          <a:p>
            <a:pPr marL="0" indent="0">
              <a:buNone/>
            </a:pPr>
            <a:r>
              <a:rPr lang="en-US" sz="1600" i="1" dirty="0" smtClean="0"/>
              <a:t>A Big Heart Open to God, Antonio </a:t>
            </a:r>
            <a:r>
              <a:rPr lang="en-US" sz="1600" i="1" dirty="0" err="1" smtClean="0"/>
              <a:t>Spodaro</a:t>
            </a:r>
            <a:r>
              <a:rPr lang="en-US" sz="1600" i="1" dirty="0" smtClean="0"/>
              <a:t>, America, September 30</a:t>
            </a:r>
            <a:r>
              <a:rPr lang="en-US" sz="1600" i="1" baseline="30000" dirty="0" smtClean="0"/>
              <a:t>th</a:t>
            </a:r>
            <a:r>
              <a:rPr lang="en-US" sz="1600" i="1" dirty="0" smtClean="0"/>
              <a:t> 2013</a:t>
            </a:r>
            <a:endParaRPr lang="en-US" sz="1600" i="1" dirty="0"/>
          </a:p>
        </p:txBody>
      </p:sp>
    </p:spTree>
    <p:extLst>
      <p:ext uri="{BB962C8B-B14F-4D97-AF65-F5344CB8AC3E}">
        <p14:creationId xmlns:p14="http://schemas.microsoft.com/office/powerpoint/2010/main" val="1878304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Mercy</a:t>
            </a:r>
            <a:endParaRPr lang="en-US" dirty="0"/>
          </a:p>
        </p:txBody>
      </p:sp>
      <p:sp>
        <p:nvSpPr>
          <p:cNvPr id="3" name="Content Placeholder 2"/>
          <p:cNvSpPr>
            <a:spLocks noGrp="1"/>
          </p:cNvSpPr>
          <p:nvPr>
            <p:ph idx="1"/>
          </p:nvPr>
        </p:nvSpPr>
        <p:spPr/>
        <p:txBody>
          <a:bodyPr/>
          <a:lstStyle/>
          <a:p>
            <a:pPr marL="0" indent="0">
              <a:buNone/>
            </a:pPr>
            <a:r>
              <a:rPr lang="en-US" dirty="0" smtClean="0"/>
              <a:t>Province </a:t>
            </a:r>
            <a:r>
              <a:rPr lang="en-US" i="1" dirty="0"/>
              <a:t>Policy for Safeguarding Children and Vulnerable </a:t>
            </a:r>
            <a:r>
              <a:rPr lang="en-US" i="1" dirty="0" smtClean="0"/>
              <a:t>Adults</a:t>
            </a:r>
            <a:r>
              <a:rPr lang="en-US" dirty="0"/>
              <a:t>:</a:t>
            </a:r>
          </a:p>
          <a:p>
            <a:pPr marL="0" indent="0">
              <a:buNone/>
            </a:pPr>
            <a:r>
              <a:rPr lang="en-US" dirty="0" smtClean="0"/>
              <a:t>Commitment </a:t>
            </a:r>
            <a:r>
              <a:rPr lang="en-US" dirty="0"/>
              <a:t>2: The creation of a safe and nurturing vulture in Province communities and ministries. </a:t>
            </a:r>
            <a:endParaRPr lang="en-US" dirty="0" smtClean="0"/>
          </a:p>
          <a:p>
            <a:pPr marL="0" indent="0">
              <a:buNone/>
            </a:pPr>
            <a:endParaRPr lang="en-US" dirty="0"/>
          </a:p>
          <a:p>
            <a:pPr marL="0" indent="0">
              <a:buNone/>
            </a:pPr>
            <a:r>
              <a:rPr lang="en-US" dirty="0"/>
              <a:t>‘… to help children and young people develop an awareness and understanding of their own rights and a respect for the rights of others … [to] provide children and young people with information as to how, where and from whom they can seek help if they are experiencing serious problems’. </a:t>
            </a:r>
          </a:p>
          <a:p>
            <a:pPr marL="0" indent="0">
              <a:buNone/>
            </a:pPr>
            <a:endParaRPr lang="en-US" dirty="0"/>
          </a:p>
        </p:txBody>
      </p:sp>
    </p:spTree>
    <p:extLst>
      <p:ext uri="{BB962C8B-B14F-4D97-AF65-F5344CB8AC3E}">
        <p14:creationId xmlns:p14="http://schemas.microsoft.com/office/powerpoint/2010/main" val="1925809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Eradicating </a:t>
            </a:r>
            <a:r>
              <a:rPr lang="en-US" dirty="0"/>
              <a:t>child abuse </a:t>
            </a:r>
            <a:r>
              <a:rPr lang="en-US" dirty="0" smtClean="0"/>
              <a:t>[in America] </a:t>
            </a:r>
            <a:r>
              <a:rPr lang="en-US" dirty="0"/>
              <a:t>‘would </a:t>
            </a:r>
            <a:r>
              <a:rPr lang="en-US" dirty="0" smtClean="0"/>
              <a:t>[in adults] reduce </a:t>
            </a:r>
            <a:r>
              <a:rPr lang="en-US" dirty="0"/>
              <a:t>the overall rate of depression by more than a half, alcoholism by two-thirds, and suicide, IV drug use, and domestic violence by three quarters.’ </a:t>
            </a:r>
          </a:p>
          <a:p>
            <a:pPr marL="0" indent="0">
              <a:buNone/>
            </a:pPr>
            <a:r>
              <a:rPr lang="en-US" sz="1600" i="1" dirty="0" smtClean="0"/>
              <a:t>(</a:t>
            </a:r>
            <a:r>
              <a:rPr lang="en-US" sz="1600" b="1" i="1" dirty="0" smtClean="0"/>
              <a:t>Bessel van </a:t>
            </a:r>
            <a:r>
              <a:rPr lang="en-US" sz="1600" b="1" i="1" dirty="0"/>
              <a:t>der </a:t>
            </a:r>
            <a:r>
              <a:rPr lang="en-US" sz="1600" b="1" i="1" dirty="0" err="1" smtClean="0"/>
              <a:t>Kolk</a:t>
            </a:r>
            <a:r>
              <a:rPr lang="en-US" sz="1600" i="1" dirty="0" smtClean="0"/>
              <a:t>, The </a:t>
            </a:r>
            <a:r>
              <a:rPr lang="en-US" sz="1600" i="1" dirty="0"/>
              <a:t>Body Keeps the Score, </a:t>
            </a:r>
            <a:r>
              <a:rPr lang="en-US" sz="1600" i="1" dirty="0" smtClean="0"/>
              <a:t>2014, </a:t>
            </a:r>
            <a:r>
              <a:rPr lang="en-US" sz="1600" dirty="0" smtClean="0"/>
              <a:t>146)</a:t>
            </a:r>
          </a:p>
          <a:p>
            <a:pPr marL="0" indent="0">
              <a:buNone/>
            </a:pPr>
            <a:endParaRPr lang="en-US" sz="1600" dirty="0" smtClean="0"/>
          </a:p>
        </p:txBody>
      </p:sp>
    </p:spTree>
    <p:extLst>
      <p:ext uri="{BB962C8B-B14F-4D97-AF65-F5344CB8AC3E}">
        <p14:creationId xmlns:p14="http://schemas.microsoft.com/office/powerpoint/2010/main" val="18045290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Mercy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a:t>INVITATION &amp; CHALLENGE</a:t>
            </a:r>
            <a:endParaRPr lang="en-US" dirty="0"/>
          </a:p>
          <a:p>
            <a:pPr lvl="0"/>
            <a:r>
              <a:rPr lang="en-US" dirty="0"/>
              <a:t>Where is depth to be found in our programs of service? </a:t>
            </a:r>
            <a:r>
              <a:rPr lang="en-US" dirty="0" smtClean="0"/>
              <a:t>Where </a:t>
            </a:r>
            <a:r>
              <a:rPr lang="en-US" dirty="0"/>
              <a:t>do we intentionally return to where grace </a:t>
            </a:r>
            <a:r>
              <a:rPr lang="en-US" dirty="0" smtClean="0"/>
              <a:t>is being </a:t>
            </a:r>
            <a:r>
              <a:rPr lang="en-US" dirty="0"/>
              <a:t>offered? How is this grace shared beyond students and </a:t>
            </a:r>
            <a:r>
              <a:rPr lang="en-US" dirty="0" smtClean="0"/>
              <a:t>other schools</a:t>
            </a:r>
            <a:r>
              <a:rPr lang="en-US" dirty="0"/>
              <a:t>? How does it impact on families?</a:t>
            </a:r>
          </a:p>
          <a:p>
            <a:pPr lvl="0"/>
            <a:r>
              <a:rPr lang="en-US" dirty="0"/>
              <a:t>Where do we intentionally and in-depth face the violence of men in our community? How are we addressing this?</a:t>
            </a:r>
          </a:p>
          <a:p>
            <a:pPr lvl="0"/>
            <a:r>
              <a:rPr lang="en-US" dirty="0"/>
              <a:t>Where will a new depth of mercy be found in our students, families and staff?  Who are the most vulnerable now in our community? How do we identify those on the peripheries and reach out to them, now? How might we know we have done so</a:t>
            </a:r>
            <a:r>
              <a:rPr lang="en-US" dirty="0" smtClean="0"/>
              <a:t>?</a:t>
            </a:r>
            <a:endParaRPr lang="en-US" dirty="0"/>
          </a:p>
          <a:p>
            <a:pPr marL="0" indent="0">
              <a:buNone/>
            </a:pPr>
            <a:endParaRPr lang="en-US" dirty="0" smtClean="0"/>
          </a:p>
          <a:p>
            <a:pPr marL="0" indent="0">
              <a:buNone/>
            </a:pPr>
            <a:endParaRPr lang="en-US" dirty="0"/>
          </a:p>
          <a:p>
            <a:pPr marL="0" indent="0">
              <a:buNone/>
            </a:pPr>
            <a:endParaRPr lang="en-US" sz="1600" dirty="0" smtClean="0"/>
          </a:p>
        </p:txBody>
      </p:sp>
    </p:spTree>
    <p:extLst>
      <p:ext uri="{BB962C8B-B14F-4D97-AF65-F5344CB8AC3E}">
        <p14:creationId xmlns:p14="http://schemas.microsoft.com/office/powerpoint/2010/main" val="211434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 Contemplation, Mercy</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sz="1600" dirty="0" smtClean="0"/>
          </a:p>
        </p:txBody>
      </p:sp>
    </p:spTree>
    <p:extLst>
      <p:ext uri="{BB962C8B-B14F-4D97-AF65-F5344CB8AC3E}">
        <p14:creationId xmlns:p14="http://schemas.microsoft.com/office/powerpoint/2010/main" val="12291563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a:t>
            </a:r>
            <a:endParaRPr lang="en-US" dirty="0"/>
          </a:p>
        </p:txBody>
      </p:sp>
      <p:sp>
        <p:nvSpPr>
          <p:cNvPr id="3" name="Content Placeholder 2"/>
          <p:cNvSpPr>
            <a:spLocks noGrp="1"/>
          </p:cNvSpPr>
          <p:nvPr>
            <p:ph idx="1"/>
          </p:nvPr>
        </p:nvSpPr>
        <p:spPr/>
        <p:txBody>
          <a:bodyPr/>
          <a:lstStyle/>
          <a:p>
            <a:pPr marL="0" indent="0">
              <a:buNone/>
            </a:pPr>
            <a:r>
              <a:rPr lang="en-US" b="1" dirty="0"/>
              <a:t>Pope Francis: </a:t>
            </a:r>
            <a:r>
              <a:rPr lang="en-US" b="1" dirty="0" smtClean="0"/>
              <a:t>(</a:t>
            </a:r>
            <a:r>
              <a:rPr lang="en-US" dirty="0" smtClean="0"/>
              <a:t>talking </a:t>
            </a:r>
            <a:r>
              <a:rPr lang="en-US" dirty="0"/>
              <a:t>about being a </a:t>
            </a:r>
            <a:r>
              <a:rPr lang="en-US" dirty="0" smtClean="0"/>
              <a:t>Jesuit)</a:t>
            </a:r>
          </a:p>
          <a:p>
            <a:pPr marL="0" indent="0">
              <a:buNone/>
            </a:pPr>
            <a:endParaRPr lang="en-US" dirty="0" smtClean="0"/>
          </a:p>
          <a:p>
            <a:pPr marL="0" indent="0">
              <a:buNone/>
            </a:pPr>
            <a:r>
              <a:rPr lang="en-US" dirty="0" smtClean="0"/>
              <a:t>We </a:t>
            </a:r>
            <a:r>
              <a:rPr lang="en-US" dirty="0"/>
              <a:t>are men in tension; we are also contradictory and inconsistent men, sinners, all. But men who want to walk under the gaze of Jesus. We are little, we are sinners, but we want to militate under the standard of the Cross of the Society conferred with the name of Jesus. </a:t>
            </a:r>
            <a:endParaRPr lang="en-US" dirty="0" smtClean="0"/>
          </a:p>
          <a:p>
            <a:pPr marL="0" indent="0">
              <a:buNone/>
            </a:pPr>
            <a:r>
              <a:rPr lang="en-US" sz="1600" i="1" dirty="0" smtClean="0"/>
              <a:t>(</a:t>
            </a:r>
            <a:r>
              <a:rPr lang="en-US" sz="1600" i="1" dirty="0"/>
              <a:t>Homily Friday January 3</a:t>
            </a:r>
            <a:r>
              <a:rPr lang="en-US" sz="1600" i="1" baseline="30000" dirty="0"/>
              <a:t>rd</a:t>
            </a:r>
            <a:r>
              <a:rPr lang="en-US" sz="1600" i="1" dirty="0"/>
              <a:t> 2014, St Peter Faber’s canonization</a:t>
            </a:r>
            <a:r>
              <a:rPr lang="en-US" sz="1600" i="1" dirty="0" smtClean="0"/>
              <a:t>).</a:t>
            </a:r>
            <a:endParaRPr lang="en-US" sz="1600" dirty="0"/>
          </a:p>
          <a:p>
            <a:endParaRPr lang="en-US" dirty="0"/>
          </a:p>
        </p:txBody>
      </p:sp>
    </p:spTree>
    <p:extLst>
      <p:ext uri="{BB962C8B-B14F-4D97-AF65-F5344CB8AC3E}">
        <p14:creationId xmlns:p14="http://schemas.microsoft.com/office/powerpoint/2010/main" val="14344900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r>
              <a:rPr lang="en-US" dirty="0" smtClean="0"/>
              <a:t>‘</a:t>
            </a:r>
            <a:r>
              <a:rPr lang="en-US" dirty="0"/>
              <a:t>What is it to be a Jesuit? It is to know that one is a sinner, yet called to be a companion of Jesus as Ignatius </a:t>
            </a:r>
            <a:r>
              <a:rPr lang="en-US" dirty="0" smtClean="0"/>
              <a:t>was’. </a:t>
            </a:r>
          </a:p>
          <a:p>
            <a:pPr marL="0" indent="0">
              <a:buNone/>
            </a:pPr>
            <a:r>
              <a:rPr lang="en-US" sz="1600" i="1" dirty="0" smtClean="0"/>
              <a:t>(</a:t>
            </a:r>
            <a:r>
              <a:rPr lang="en-US" sz="1600" i="1" dirty="0"/>
              <a:t>GC 32, Decree 2, #11)</a:t>
            </a:r>
          </a:p>
          <a:p>
            <a:endParaRPr lang="en-US" dirty="0"/>
          </a:p>
        </p:txBody>
      </p:sp>
    </p:spTree>
    <p:extLst>
      <p:ext uri="{BB962C8B-B14F-4D97-AF65-F5344CB8AC3E}">
        <p14:creationId xmlns:p14="http://schemas.microsoft.com/office/powerpoint/2010/main" val="18822736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a:t>
            </a:r>
            <a:endParaRPr lang="en-US" dirty="0"/>
          </a:p>
        </p:txBody>
      </p:sp>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smtClean="0"/>
          </a:p>
          <a:p>
            <a:pPr marL="0" indent="0">
              <a:buNone/>
            </a:pPr>
            <a:endParaRPr lang="en-US" dirty="0"/>
          </a:p>
          <a:p>
            <a:pPr marL="0" indent="0">
              <a:buNone/>
            </a:pPr>
            <a:r>
              <a:rPr lang="en-US" sz="4000" dirty="0" smtClean="0"/>
              <a:t>Sin as lack of gratitude</a:t>
            </a:r>
            <a:endParaRPr lang="en-US" sz="4000" dirty="0"/>
          </a:p>
        </p:txBody>
      </p:sp>
    </p:spTree>
    <p:extLst>
      <p:ext uri="{BB962C8B-B14F-4D97-AF65-F5344CB8AC3E}">
        <p14:creationId xmlns:p14="http://schemas.microsoft.com/office/powerpoint/2010/main" val="17024995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endParaRPr lang="en-US" dirty="0" smtClean="0"/>
          </a:p>
          <a:p>
            <a:pPr marL="0" indent="0" algn="ctr">
              <a:buNone/>
            </a:pPr>
            <a:r>
              <a:rPr lang="en-US" sz="3600" i="1" dirty="0"/>
              <a:t>Take, Lord, and receive all my liberty,</a:t>
            </a:r>
            <a:endParaRPr lang="en-US" sz="3600" dirty="0"/>
          </a:p>
          <a:p>
            <a:pPr marL="0" indent="0" algn="ctr">
              <a:buNone/>
            </a:pPr>
            <a:r>
              <a:rPr lang="en-US" sz="3600" i="1" dirty="0"/>
              <a:t>my memory, my understanding,</a:t>
            </a:r>
            <a:endParaRPr lang="en-US" sz="3600" dirty="0"/>
          </a:p>
          <a:p>
            <a:pPr marL="0" indent="0" algn="ctr">
              <a:buNone/>
            </a:pPr>
            <a:r>
              <a:rPr lang="en-US" sz="3600" i="1" dirty="0"/>
              <a:t>and my entire will,</a:t>
            </a:r>
            <a:endParaRPr lang="en-US" sz="3600" dirty="0"/>
          </a:p>
          <a:p>
            <a:pPr marL="0" indent="0" algn="ctr">
              <a:buNone/>
            </a:pPr>
            <a:r>
              <a:rPr lang="en-US" sz="3600" i="1" dirty="0"/>
              <a:t>all I have and call my own.</a:t>
            </a:r>
            <a:endParaRPr lang="en-US" sz="3600" dirty="0"/>
          </a:p>
          <a:p>
            <a:pPr marL="0" indent="0" algn="ctr">
              <a:buNone/>
            </a:pPr>
            <a:r>
              <a:rPr lang="en-US" sz="3600" i="1" dirty="0"/>
              <a:t>You have given all to me.</a:t>
            </a:r>
            <a:endParaRPr lang="en-US" sz="3600" dirty="0"/>
          </a:p>
          <a:p>
            <a:pPr marL="0" indent="0" algn="ctr">
              <a:buNone/>
            </a:pPr>
            <a:r>
              <a:rPr lang="en-US" sz="3600" i="1" dirty="0"/>
              <a:t>to you, Lord, I return it.</a:t>
            </a:r>
            <a:endParaRPr lang="en-US" sz="3600" dirty="0"/>
          </a:p>
          <a:p>
            <a:pPr marL="0" indent="0" algn="ctr">
              <a:buNone/>
            </a:pPr>
            <a:r>
              <a:rPr lang="en-US" sz="3600" i="1" dirty="0"/>
              <a:t>Everything is yours; do with it what you will.</a:t>
            </a:r>
            <a:endParaRPr lang="en-US" sz="3600" dirty="0"/>
          </a:p>
          <a:p>
            <a:pPr marL="0" indent="0" algn="ctr">
              <a:buNone/>
            </a:pPr>
            <a:r>
              <a:rPr lang="en-US" sz="3600" i="1" dirty="0"/>
              <a:t>Give me only your love and your grace,</a:t>
            </a:r>
            <a:endParaRPr lang="en-US" sz="3600" dirty="0"/>
          </a:p>
          <a:p>
            <a:pPr marL="0" indent="0" algn="ctr">
              <a:buNone/>
            </a:pPr>
            <a:r>
              <a:rPr lang="en-US" sz="3600" i="1" dirty="0"/>
              <a:t>that is enough for me</a:t>
            </a:r>
            <a:r>
              <a:rPr lang="en-US" sz="3600" i="1" dirty="0" smtClean="0"/>
              <a:t>.</a:t>
            </a:r>
          </a:p>
          <a:p>
            <a:pPr marL="0" indent="0" algn="ctr">
              <a:buNone/>
            </a:pPr>
            <a:r>
              <a:rPr lang="en-US" i="1" dirty="0" smtClean="0"/>
              <a:t>(</a:t>
            </a:r>
            <a:r>
              <a:rPr lang="en-US" i="1" dirty="0" err="1" smtClean="0"/>
              <a:t>Suscipe</a:t>
            </a:r>
            <a:r>
              <a:rPr lang="en-US" i="1" dirty="0" smtClean="0"/>
              <a:t>)</a:t>
            </a:r>
            <a:r>
              <a:rPr lang="en-US" dirty="0"/>
              <a:t> </a:t>
            </a:r>
          </a:p>
          <a:p>
            <a:endParaRPr lang="en-US" dirty="0"/>
          </a:p>
        </p:txBody>
      </p:sp>
    </p:spTree>
    <p:extLst>
      <p:ext uri="{BB962C8B-B14F-4D97-AF65-F5344CB8AC3E}">
        <p14:creationId xmlns:p14="http://schemas.microsoft.com/office/powerpoint/2010/main" val="9477701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Gratitude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INVITATION &amp; CHALLENGE</a:t>
            </a:r>
            <a:endParaRPr lang="en-US" dirty="0"/>
          </a:p>
          <a:p>
            <a:pPr lvl="0"/>
            <a:r>
              <a:rPr lang="en-US" dirty="0"/>
              <a:t>What is the language we use around those key values we promote when seeking to educate? Where is the sense of ‘sin’ in our own lives, staff and students? What does it mean to say, today, ‘I am a sinner’, ‘we are sinners’?</a:t>
            </a:r>
          </a:p>
          <a:p>
            <a:pPr lvl="0"/>
            <a:r>
              <a:rPr lang="en-US" dirty="0"/>
              <a:t>What does it mean to be grateful? Where does it lead in ourselves, our students and families? Where do we encounter a sense of privilege, entitlement and even elitism?  What is earned, rewarded? How do we respond?</a:t>
            </a:r>
          </a:p>
          <a:p>
            <a:pPr lvl="0"/>
            <a:r>
              <a:rPr lang="en-US" dirty="0"/>
              <a:t>Can we ‘measure’ those alternative and complementary ways we choose to educate our students? For example, for every dollar we wish to spend on a new building or project can we discover something ‘in kind’ or an alternative ‘dollar’ or quality benchmark for those other choices we see as most important </a:t>
            </a:r>
            <a:r>
              <a:rPr lang="en-US" dirty="0" err="1"/>
              <a:t>eg</a:t>
            </a:r>
            <a:r>
              <a:rPr lang="en-US" dirty="0"/>
              <a:t>. retreats, bursaries, immersions, arts and creativity? Can we find </a:t>
            </a:r>
            <a:r>
              <a:rPr lang="en-US" dirty="0" err="1"/>
              <a:t>Ignatian</a:t>
            </a:r>
            <a:r>
              <a:rPr lang="en-US" dirty="0"/>
              <a:t> methods of measurement that help evaluate what we are doing and which firmly withstand the scrutiny of other measurements?</a:t>
            </a:r>
          </a:p>
          <a:p>
            <a:pPr marL="0" indent="0">
              <a:buNone/>
            </a:pPr>
            <a:endParaRPr lang="en-US" dirty="0" smtClean="0"/>
          </a:p>
        </p:txBody>
      </p:sp>
    </p:spTree>
    <p:extLst>
      <p:ext uri="{BB962C8B-B14F-4D97-AF65-F5344CB8AC3E}">
        <p14:creationId xmlns:p14="http://schemas.microsoft.com/office/powerpoint/2010/main" val="1674724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Contemplation</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b="1" dirty="0" smtClean="0"/>
          </a:p>
          <a:p>
            <a:pPr marL="0" indent="0">
              <a:buNone/>
            </a:pPr>
            <a:r>
              <a:rPr lang="en-US" sz="3000" b="1" dirty="0" smtClean="0"/>
              <a:t>Pope </a:t>
            </a:r>
            <a:r>
              <a:rPr lang="en-US" sz="3000" b="1" dirty="0"/>
              <a:t>Francis: </a:t>
            </a:r>
            <a:endParaRPr lang="en-US" sz="3000" dirty="0"/>
          </a:p>
          <a:p>
            <a:pPr marL="0" indent="0">
              <a:buNone/>
            </a:pPr>
            <a:endParaRPr lang="en-US" dirty="0"/>
          </a:p>
          <a:p>
            <a:pPr marL="0" indent="0">
              <a:buNone/>
            </a:pPr>
            <a:r>
              <a:rPr lang="en-US" sz="2800" dirty="0" smtClean="0"/>
              <a:t>Authentic contemplation always has a place for others.</a:t>
            </a:r>
          </a:p>
          <a:p>
            <a:pPr marL="0" indent="0">
              <a:buNone/>
            </a:pPr>
            <a:endParaRPr lang="en-US" sz="2800" i="1" dirty="0" smtClean="0"/>
          </a:p>
          <a:p>
            <a:pPr marL="0" indent="0">
              <a:buNone/>
            </a:pPr>
            <a:r>
              <a:rPr lang="en-US" sz="2800" dirty="0" smtClean="0"/>
              <a:t>The interplay </a:t>
            </a:r>
            <a:r>
              <a:rPr lang="en-US" sz="2800" dirty="0"/>
              <a:t>of justice and tenderness, of contemplation and concern for others, is what makes the ecclesial community look to Mary as a model of evangelization. </a:t>
            </a:r>
            <a:endParaRPr lang="en-US" sz="2800" dirty="0" smtClean="0"/>
          </a:p>
          <a:p>
            <a:pPr marL="0" indent="0">
              <a:buNone/>
            </a:pPr>
            <a:r>
              <a:rPr lang="en-US" sz="1800" i="1" dirty="0"/>
              <a:t>(</a:t>
            </a:r>
            <a:r>
              <a:rPr lang="en-US" sz="1800" i="1" dirty="0" err="1"/>
              <a:t>Evangelii</a:t>
            </a:r>
            <a:r>
              <a:rPr lang="en-US" sz="1800" i="1" dirty="0"/>
              <a:t> </a:t>
            </a:r>
            <a:r>
              <a:rPr lang="en-US" sz="1800" i="1" dirty="0" err="1"/>
              <a:t>Gaudium</a:t>
            </a:r>
            <a:r>
              <a:rPr lang="en-US" sz="1800" i="1" dirty="0"/>
              <a:t> #</a:t>
            </a:r>
            <a:r>
              <a:rPr lang="en-US" sz="1800" i="1" dirty="0" smtClean="0"/>
              <a:t>281 &amp; #288)</a:t>
            </a:r>
            <a:endParaRPr lang="en-US" sz="1800" i="1" dirty="0"/>
          </a:p>
          <a:p>
            <a:pPr marL="0" indent="0">
              <a:buNone/>
            </a:pPr>
            <a:endParaRPr lang="en-US" sz="1800" dirty="0"/>
          </a:p>
          <a:p>
            <a:pPr marL="0" indent="0">
              <a:buNone/>
            </a:pPr>
            <a:endParaRPr lang="en-US" sz="1800" i="1" dirty="0"/>
          </a:p>
        </p:txBody>
      </p:sp>
    </p:spTree>
    <p:extLst>
      <p:ext uri="{BB962C8B-B14F-4D97-AF65-F5344CB8AC3E}">
        <p14:creationId xmlns:p14="http://schemas.microsoft.com/office/powerpoint/2010/main" val="7397030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Contemplation</a:t>
            </a:r>
            <a:endParaRPr lang="en-US" dirty="0"/>
          </a:p>
        </p:txBody>
      </p:sp>
      <p:sp>
        <p:nvSpPr>
          <p:cNvPr id="3" name="Content Placeholder 2"/>
          <p:cNvSpPr>
            <a:spLocks noGrp="1"/>
          </p:cNvSpPr>
          <p:nvPr>
            <p:ph idx="1"/>
          </p:nvPr>
        </p:nvSpPr>
        <p:spPr/>
        <p:txBody>
          <a:bodyPr/>
          <a:lstStyle/>
          <a:p>
            <a:pPr marL="0" indent="0" algn="ctr">
              <a:buNone/>
            </a:pPr>
            <a:r>
              <a:rPr lang="en-US" i="1" dirty="0"/>
              <a:t>The Spirit of the Lord is upon me,</a:t>
            </a:r>
            <a:endParaRPr lang="en-US" dirty="0"/>
          </a:p>
          <a:p>
            <a:pPr marL="0" indent="0" algn="ctr">
              <a:buNone/>
            </a:pPr>
            <a:r>
              <a:rPr lang="en-US" i="1" dirty="0"/>
              <a:t>because he has anointed me to bring good news to the poor.</a:t>
            </a:r>
            <a:endParaRPr lang="en-US" dirty="0"/>
          </a:p>
          <a:p>
            <a:pPr marL="0" indent="0" algn="ctr">
              <a:buNone/>
            </a:pPr>
            <a:r>
              <a:rPr lang="en-US" i="1" dirty="0"/>
              <a:t>He has sent me to proclaim release to the captives and recovery of sight to the blind,</a:t>
            </a:r>
            <a:endParaRPr lang="en-US" dirty="0"/>
          </a:p>
          <a:p>
            <a:pPr marL="0" indent="0" algn="ctr">
              <a:buNone/>
            </a:pPr>
            <a:r>
              <a:rPr lang="en-US" i="1" dirty="0"/>
              <a:t>to let the oppressed go free, to proclaim the year of the Lord’s </a:t>
            </a:r>
            <a:r>
              <a:rPr lang="en-US" i="1" dirty="0" err="1" smtClean="0"/>
              <a:t>favour</a:t>
            </a:r>
            <a:r>
              <a:rPr lang="en-US" i="1" dirty="0" smtClean="0"/>
              <a:t>.</a:t>
            </a:r>
          </a:p>
          <a:p>
            <a:pPr marL="0" indent="0" algn="ctr">
              <a:buNone/>
            </a:pPr>
            <a:r>
              <a:rPr lang="en-US" sz="1600" i="1" dirty="0" smtClean="0"/>
              <a:t>(Luke 4: 18-19)</a:t>
            </a:r>
            <a:endParaRPr lang="en-US" sz="1600" dirty="0"/>
          </a:p>
          <a:p>
            <a:pPr marL="0" indent="0">
              <a:buNone/>
            </a:pPr>
            <a:r>
              <a:rPr lang="en-US" sz="1600" dirty="0" smtClean="0"/>
              <a:t> </a:t>
            </a:r>
            <a:endParaRPr lang="en-US" sz="1600" dirty="0"/>
          </a:p>
          <a:p>
            <a:endParaRPr lang="en-US" dirty="0"/>
          </a:p>
        </p:txBody>
      </p:sp>
    </p:spTree>
    <p:extLst>
      <p:ext uri="{BB962C8B-B14F-4D97-AF65-F5344CB8AC3E}">
        <p14:creationId xmlns:p14="http://schemas.microsoft.com/office/powerpoint/2010/main" val="7059287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Contemplation</a:t>
            </a:r>
            <a:endParaRPr lang="en-US" dirty="0"/>
          </a:p>
        </p:txBody>
      </p:sp>
      <p:sp>
        <p:nvSpPr>
          <p:cNvPr id="3" name="Content Placeholder 2"/>
          <p:cNvSpPr>
            <a:spLocks noGrp="1"/>
          </p:cNvSpPr>
          <p:nvPr>
            <p:ph idx="1"/>
          </p:nvPr>
        </p:nvSpPr>
        <p:spPr/>
        <p:txBody>
          <a:bodyPr/>
          <a:lstStyle/>
          <a:p>
            <a:pPr marL="0" indent="0">
              <a:buNone/>
            </a:pPr>
            <a:r>
              <a:rPr lang="en-US" dirty="0"/>
              <a:t>‘We are ripe, therefore, for the consolations of the spiritual life. We are in need of stories that will help us to make sense of what is happening to us or to </a:t>
            </a:r>
            <a:r>
              <a:rPr lang="en-US" dirty="0" err="1"/>
              <a:t>recognise</a:t>
            </a:r>
            <a:r>
              <a:rPr lang="en-US" dirty="0"/>
              <a:t> the causes of our underlying angst. Even in a determinedly secular society like Australia, all those non-churchgoing people who still choose to identify themselves as ‘Christian’ are presumably saying something the values they aspire to, to kind of cultural heritage they still respect and possibly the kind of institutions they still want to preserve,’ </a:t>
            </a:r>
            <a:endParaRPr lang="en-US" dirty="0" smtClean="0"/>
          </a:p>
          <a:p>
            <a:pPr marL="0" indent="0">
              <a:buNone/>
            </a:pPr>
            <a:r>
              <a:rPr lang="en-US" sz="1600" i="1" dirty="0" smtClean="0"/>
              <a:t>(Hugh Mackay, Beyond Belief, 2016, 48</a:t>
            </a:r>
            <a:r>
              <a:rPr lang="en-US" sz="1600" i="1" dirty="0"/>
              <a:t>).</a:t>
            </a:r>
          </a:p>
          <a:p>
            <a:endParaRPr lang="en-US" dirty="0"/>
          </a:p>
        </p:txBody>
      </p:sp>
    </p:spTree>
    <p:extLst>
      <p:ext uri="{BB962C8B-B14F-4D97-AF65-F5344CB8AC3E}">
        <p14:creationId xmlns:p14="http://schemas.microsoft.com/office/powerpoint/2010/main" val="21081710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644</TotalTime>
  <Words>1127</Words>
  <Application>Microsoft Macintosh PowerPoint</Application>
  <PresentationFormat>Widescreen</PresentationFormat>
  <Paragraphs>85</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Trebuchet MS</vt:lpstr>
      <vt:lpstr>Arial</vt:lpstr>
      <vt:lpstr>Berlin</vt:lpstr>
      <vt:lpstr>Seeking Ignatian Depth in Jesuit Education </vt:lpstr>
      <vt:lpstr>Gratitude</vt:lpstr>
      <vt:lpstr>Gratitude</vt:lpstr>
      <vt:lpstr>Gratitude</vt:lpstr>
      <vt:lpstr>Gratitude</vt:lpstr>
      <vt:lpstr>Gratitude</vt:lpstr>
      <vt:lpstr>Contemplation</vt:lpstr>
      <vt:lpstr>Contemplation</vt:lpstr>
      <vt:lpstr>Contemplation</vt:lpstr>
      <vt:lpstr>Contemplation</vt:lpstr>
      <vt:lpstr>Contemplation</vt:lpstr>
      <vt:lpstr>Mercy</vt:lpstr>
      <vt:lpstr>Mercy</vt:lpstr>
      <vt:lpstr>Mercy</vt:lpstr>
      <vt:lpstr>Mercy</vt:lpstr>
      <vt:lpstr>Gratitude, Contemplation, Mercy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McCoy</dc:creator>
  <cp:lastModifiedBy>Brian McCoy</cp:lastModifiedBy>
  <cp:revision>31</cp:revision>
  <dcterms:created xsi:type="dcterms:W3CDTF">2016-07-04T00:59:53Z</dcterms:created>
  <dcterms:modified xsi:type="dcterms:W3CDTF">2016-07-06T06:47:55Z</dcterms:modified>
</cp:coreProperties>
</file>