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76" r:id="rId4"/>
    <p:sldId id="272" r:id="rId5"/>
    <p:sldId id="273" r:id="rId6"/>
    <p:sldId id="274" r:id="rId7"/>
    <p:sldId id="258" r:id="rId8"/>
    <p:sldId id="259" r:id="rId9"/>
    <p:sldId id="270" r:id="rId10"/>
    <p:sldId id="269" r:id="rId11"/>
    <p:sldId id="277" r:id="rId12"/>
    <p:sldId id="260" r:id="rId13"/>
    <p:sldId id="261" r:id="rId14"/>
    <p:sldId id="263" r:id="rId15"/>
    <p:sldId id="265" r:id="rId16"/>
    <p:sldId id="266" r:id="rId17"/>
    <p:sldId id="262" r:id="rId18"/>
    <p:sldId id="268" r:id="rId19"/>
    <p:sldId id="264" r:id="rId20"/>
    <p:sldId id="278" r:id="rId21"/>
    <p:sldId id="279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36"/>
    <p:restoredTop sz="91339"/>
  </p:normalViewPr>
  <p:slideViewPr>
    <p:cSldViewPr snapToGrid="0" snapToObjects="1">
      <p:cViewPr>
        <p:scale>
          <a:sx n="86" d="100"/>
          <a:sy n="86" d="100"/>
        </p:scale>
        <p:origin x="25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3157AC-934B-F741-BB85-78B9CB62A5FE}" type="datetimeFigureOut">
              <a:rPr lang="en-US" smtClean="0"/>
              <a:t>7/15/16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97FAAA-73C6-E64B-B825-010ABA6AD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4943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CC7A92-DF1D-FF43-AC0F-42D7D8343A5C}" type="datetimeFigureOut">
              <a:rPr lang="en-US" smtClean="0"/>
              <a:t>7/15/16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B84539-F7E3-D441-8321-BA87CBFC5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303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84539-F7E3-D441-8321-BA87CBFC5A2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601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3813" y="744538"/>
            <a:ext cx="6616700" cy="3722687"/>
          </a:xfrm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>
              <a:ea typeface="ＭＳ Ｐゴシック" charset="-128"/>
              <a:cs typeface="ＭＳ Ｐゴシック" charset="-128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904F57-87F5-4940-9266-68456FCB94DB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612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3813" y="744538"/>
            <a:ext cx="6616700" cy="3722687"/>
          </a:xfrm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>
              <a:ea typeface="ＭＳ Ｐゴシック" charset="-128"/>
              <a:cs typeface="ＭＳ Ｐゴシック" charset="-128"/>
            </a:endParaRP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4F1965-EC7C-B44A-BE37-30B5FE80DEC5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509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3813" y="744538"/>
            <a:ext cx="6616700" cy="3722687"/>
          </a:xfrm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AU">
              <a:ea typeface="ＭＳ Ｐゴシック" charset="-128"/>
              <a:cs typeface="ＭＳ Ｐゴシック" charset="-128"/>
            </a:endParaRP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AADCB1-19EE-304B-AA42-590E9358DC8D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463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75F9E-8B19-ED4A-AF2D-03855245431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604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84C4B60-C81B-1E4F-9785-0D04FA63E67B}" type="slidenum">
              <a:rPr lang="en-US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4175" y="684213"/>
            <a:ext cx="6094413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4988"/>
            <a:ext cx="5029200" cy="4114800"/>
          </a:xfrm>
          <a:noFill/>
        </p:spPr>
        <p:txBody>
          <a:bodyPr wrap="square" lIns="91686" tIns="45843" rIns="91686" bIns="45843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10648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AEE0D-F9E7-1A4F-826F-B17A282823CA}" type="datetime1">
              <a:rPr lang="en-AU" smtClean="0"/>
              <a:t>15/07/2016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Immersion Workshop - Christopher Dureau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1B716-3FAD-434B-ADC2-10008FFBC8D3}" type="datetime1">
              <a:rPr lang="en-AU" smtClean="0"/>
              <a:t>15/07/2016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Immersion Workshop - Christopher Dureau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EF168-A141-084A-9D37-7F83C20DBDBA}" type="datetime1">
              <a:rPr lang="en-AU" smtClean="0"/>
              <a:t>15/07/2016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Immersion Workshop - Christopher Dureau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63908-C97A-CB4B-9DC6-8927A76483F6}" type="datetime1">
              <a:rPr lang="en-AU" smtClean="0"/>
              <a:t>15/07/2016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Immersion Workshop - Christopher Dureau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C049C-CFCD-D14A-8A52-6313A9B6F2CA}" type="datetime1">
              <a:rPr lang="en-AU" smtClean="0"/>
              <a:t>15/07/2016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Immersion Workshop - Christopher Dureau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6BE40-BF4F-3547-B838-A8820A110205}" type="datetime1">
              <a:rPr lang="en-AU" smtClean="0"/>
              <a:t>15/07/2016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Immersion Workshop - Christopher Dureau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0B0E0-54CE-0B42-99D1-14B3389DDD56}" type="datetime1">
              <a:rPr lang="en-AU" smtClean="0"/>
              <a:t>15/07/2016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Immersion Workshop - Christopher Dureau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CF0E9-0B38-D54C-B37A-E1A64A0E9449}" type="datetime1">
              <a:rPr lang="en-AU" smtClean="0"/>
              <a:t>15/07/2016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Immersion Workshop - Christopher Dureau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7816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89784" y="1981200"/>
            <a:ext cx="5087816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509952-EA2F-B74F-AB6C-4A2B7E0EA600}" type="datetime1">
              <a:rPr lang="en-AU" smtClean="0"/>
              <a:t>15/07/2016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Immersion Workshop - Christopher Dureau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1251151"/>
      </p:ext>
    </p:extLst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228CA-1FB5-CE41-8A15-E91CC91CB2DA}" type="datetime1">
              <a:rPr lang="en-AU" smtClean="0"/>
              <a:t>15/07/2016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Immersion Workshop - Christopher Dureau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75DBC-5AB3-8143-8A74-EFDE85D16F20}" type="datetime1">
              <a:rPr lang="en-AU" smtClean="0"/>
              <a:t>15/07/2016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Immersion Workshop - Christopher Dureau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3DD38-6F13-F74F-ABD1-E17AAC8BCF8E}" type="datetime1">
              <a:rPr lang="en-AU" smtClean="0"/>
              <a:t>15/07/2016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Immersion Workshop - Christopher Dureau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20C40-4845-FA49-8064-A6F6B15DDF93}" type="datetime1">
              <a:rPr lang="en-AU" smtClean="0"/>
              <a:t>15/07/2016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Immersion Workshop - Christopher Dureau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975BB-376A-9D49-BFBC-86642EAE618F}" type="datetime1">
              <a:rPr lang="en-AU" smtClean="0"/>
              <a:t>15/07/2016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Immersion Workshop - Christopher Dureau</a:t>
            </a:r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76DCE-5C4F-9C41-949F-041FA306CE0F}" type="datetime1">
              <a:rPr lang="en-AU" smtClean="0"/>
              <a:t>15/07/2016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Immersion Workshop - Christopher Dureau</a:t>
            </a:r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AA2C4-7033-3E46-AEF5-BA3E4873D100}" type="datetime1">
              <a:rPr lang="en-AU" smtClean="0"/>
              <a:t>15/07/2016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Immersion Workshop - Christopher Dureau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AU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2AF81-86DF-AC47-AFAD-07F7FC671A33}" type="datetime1">
              <a:rPr lang="en-AU" smtClean="0"/>
              <a:t>15/07/2016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Immersion Workshop - Christopher Dureau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70DB5-634C-164C-B0E1-587968017A01}" type="datetime1">
              <a:rPr lang="en-AU" smtClean="0"/>
              <a:t>15/07/2016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Immersion Workshop - Christopher Dureau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  <p:sldLayoutId id="2147483665" r:id="rId1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jpeg"/><Relationship Id="rId3" Type="http://schemas.openxmlformats.org/officeDocument/2006/relationships/image" Target="../media/image9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6.jpe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7.jpe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g"/><Relationship Id="rId3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Service and Immersions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Key messages in preparing for immersions</a:t>
            </a:r>
          </a:p>
          <a:p>
            <a:endParaRPr lang="en-US" dirty="0"/>
          </a:p>
          <a:p>
            <a:r>
              <a:rPr lang="en-US" dirty="0" smtClean="0"/>
              <a:t>Christopher Dureau -         Xavier College - 7 July 2016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841" y="154981"/>
            <a:ext cx="5185541" cy="34570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1712" y="4777379"/>
            <a:ext cx="3350288" cy="2225191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Immersion Workshop - Christopher Dureau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95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More Key Points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8859" y="1588958"/>
            <a:ext cx="5164217" cy="4322264"/>
          </a:xfrm>
        </p:spPr>
        <p:txBody>
          <a:bodyPr/>
          <a:lstStyle/>
          <a:p>
            <a:r>
              <a:rPr lang="en-US" dirty="0" smtClean="0"/>
              <a:t>Immersions are 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or students who want to see their own lives differently</a:t>
            </a:r>
          </a:p>
          <a:p>
            <a:pPr lvl="1"/>
            <a:r>
              <a:rPr lang="en-US" dirty="0" smtClean="0"/>
              <a:t>About going to places outside our own comfort zone – in a reflective manner</a:t>
            </a:r>
          </a:p>
          <a:p>
            <a:pPr lvl="1"/>
            <a:r>
              <a:rPr lang="en-US" dirty="0" smtClean="0"/>
              <a:t>Are best when the learning opportunity is open to a range of possibilities</a:t>
            </a:r>
          </a:p>
          <a:p>
            <a:pPr lvl="1"/>
            <a:r>
              <a:rPr lang="en-US" dirty="0" smtClean="0"/>
              <a:t>Are for those who aspire to values like equality, inclusiveness, justice and compassion.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2621" y="1588958"/>
            <a:ext cx="5284033" cy="352268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Immersion Workshop - Christopher Dureau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09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Immersions are not suitable as: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Tourist time – time to relax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Time for new experience</a:t>
            </a:r>
          </a:p>
          <a:p>
            <a:endParaRPr lang="en-US" dirty="0"/>
          </a:p>
          <a:p>
            <a:r>
              <a:rPr lang="en-US" dirty="0" smtClean="0"/>
              <a:t>What everyone does!</a:t>
            </a:r>
          </a:p>
          <a:p>
            <a:endParaRPr lang="en-US" dirty="0"/>
          </a:p>
          <a:p>
            <a:r>
              <a:rPr lang="en-US" dirty="0" smtClean="0"/>
              <a:t>Other people said I should go. </a:t>
            </a:r>
            <a:endParaRPr lang="en-US" dirty="0"/>
          </a:p>
          <a:p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1150" y="2125663"/>
            <a:ext cx="2833687" cy="3778250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Immersion Workshop - Christopher Dureau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67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The start of a conversation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87531" y="1528997"/>
            <a:ext cx="5284138" cy="438222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What is important for a conversation to take place between adults?</a:t>
            </a:r>
          </a:p>
          <a:p>
            <a:pPr lvl="1"/>
            <a:r>
              <a:rPr lang="en-US" dirty="0" smtClean="0"/>
              <a:t>Context</a:t>
            </a:r>
          </a:p>
          <a:p>
            <a:pPr lvl="1"/>
            <a:r>
              <a:rPr lang="en-US" dirty="0" smtClean="0"/>
              <a:t>Attitude</a:t>
            </a:r>
          </a:p>
          <a:p>
            <a:pPr lvl="1"/>
            <a:r>
              <a:rPr lang="en-US" dirty="0" smtClean="0"/>
              <a:t>Process </a:t>
            </a:r>
          </a:p>
          <a:p>
            <a:pPr lvl="1"/>
            <a:r>
              <a:rPr lang="en-US" dirty="0" smtClean="0"/>
              <a:t>Outcome</a:t>
            </a:r>
            <a:endParaRPr lang="en-US" dirty="0"/>
          </a:p>
          <a:p>
            <a:pPr marL="400050" lvl="2" indent="0">
              <a:buNone/>
            </a:pPr>
            <a:endParaRPr lang="en-US" dirty="0"/>
          </a:p>
          <a:p>
            <a:r>
              <a:rPr lang="en-US" dirty="0" smtClean="0"/>
              <a:t>What way do you start to talk about a context that is so different from your own: </a:t>
            </a:r>
          </a:p>
          <a:p>
            <a:endParaRPr lang="en-US" dirty="0"/>
          </a:p>
          <a:p>
            <a:r>
              <a:rPr lang="en-US" dirty="0" smtClean="0"/>
              <a:t>What are the problems you are facing here or </a:t>
            </a:r>
          </a:p>
          <a:p>
            <a:endParaRPr lang="en-US" dirty="0"/>
          </a:p>
          <a:p>
            <a:r>
              <a:rPr lang="en-US" dirty="0" smtClean="0"/>
              <a:t>What gives you home/ life/ reason to celebrate?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1669" y="1528997"/>
            <a:ext cx="5520331" cy="368758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Immersion Workshop - Christopher Dureau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48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6648" y="116632"/>
            <a:ext cx="8153400" cy="72008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Starting a conversation - Practice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3556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81200" y="1323978"/>
            <a:ext cx="8229600" cy="4525963"/>
          </a:xfrm>
        </p:spPr>
        <p:txBody>
          <a:bodyPr>
            <a:normAutofit/>
          </a:bodyPr>
          <a:lstStyle/>
          <a:p>
            <a:pPr lvl="1" algn="ctr">
              <a:buNone/>
            </a:pPr>
            <a:r>
              <a:rPr lang="en-US" sz="2800" dirty="0">
                <a:solidFill>
                  <a:srgbClr val="443375"/>
                </a:solidFill>
              </a:rPr>
              <a:t>When we begin </a:t>
            </a:r>
            <a:r>
              <a:rPr lang="en-US" sz="2800" dirty="0" smtClean="0">
                <a:solidFill>
                  <a:srgbClr val="443375"/>
                </a:solidFill>
              </a:rPr>
              <a:t>a conversation in a  </a:t>
            </a:r>
            <a:r>
              <a:rPr lang="en-US" sz="2800" dirty="0">
                <a:solidFill>
                  <a:srgbClr val="443375"/>
                </a:solidFill>
              </a:rPr>
              <a:t>community </a:t>
            </a:r>
            <a:r>
              <a:rPr lang="en-US" sz="2800" dirty="0" smtClean="0">
                <a:solidFill>
                  <a:srgbClr val="443375"/>
                </a:solidFill>
              </a:rPr>
              <a:t> </a:t>
            </a:r>
            <a:endParaRPr lang="en-US" sz="2800" dirty="0">
              <a:solidFill>
                <a:srgbClr val="443375"/>
              </a:solidFill>
            </a:endParaRPr>
          </a:p>
          <a:p>
            <a:pPr lvl="1" algn="ctr">
              <a:buNone/>
            </a:pPr>
            <a:r>
              <a:rPr lang="en-US" sz="2800" dirty="0">
                <a:solidFill>
                  <a:srgbClr val="443375"/>
                </a:solidFill>
              </a:rPr>
              <a:t>we have the choice to focus on:</a:t>
            </a:r>
            <a:endParaRPr lang="en-US" dirty="0" smtClean="0">
              <a:solidFill>
                <a:srgbClr val="443375"/>
              </a:solidFill>
            </a:endParaRPr>
          </a:p>
          <a:p>
            <a:pPr lvl="1"/>
            <a:endParaRPr lang="en-US" dirty="0" smtClean="0">
              <a:solidFill>
                <a:srgbClr val="660066"/>
              </a:solidFill>
            </a:endParaRPr>
          </a:p>
          <a:p>
            <a:pPr lvl="1"/>
            <a:endParaRPr lang="en-US" dirty="0" smtClean="0">
              <a:solidFill>
                <a:srgbClr val="660066"/>
              </a:solidFill>
            </a:endParaRPr>
          </a:p>
          <a:p>
            <a:pPr lvl="1">
              <a:buNone/>
            </a:pPr>
            <a:r>
              <a:rPr lang="en-US" dirty="0" smtClean="0"/>
              <a:t> </a:t>
            </a:r>
            <a:endParaRPr lang="en-US" dirty="0" smtClean="0">
              <a:solidFill>
                <a:srgbClr val="660066"/>
              </a:solidFill>
            </a:endParaRPr>
          </a:p>
          <a:p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423592" y="2350736"/>
          <a:ext cx="7787208" cy="40269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3604"/>
                <a:gridCol w="3893604"/>
              </a:tblGrid>
              <a:tr h="73325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Negative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Positive</a:t>
                      </a:r>
                      <a:endParaRPr lang="en-US" sz="2400" dirty="0"/>
                    </a:p>
                  </a:txBody>
                  <a:tcPr/>
                </a:tc>
              </a:tr>
              <a:tr h="104302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90"/>
                          </a:solidFill>
                        </a:rPr>
                        <a:t>What causes failure</a:t>
                      </a:r>
                      <a:endParaRPr lang="en-US" sz="2400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90"/>
                          </a:solidFill>
                        </a:rPr>
                        <a:t>What has succeeded</a:t>
                      </a:r>
                      <a:endParaRPr lang="en-US" sz="2400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</a:tr>
              <a:tr h="120764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90"/>
                          </a:solidFill>
                        </a:rPr>
                        <a:t>What is missing/needed</a:t>
                      </a:r>
                      <a:endParaRPr lang="en-US" sz="2400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90"/>
                          </a:solidFill>
                        </a:rPr>
                        <a:t>Where are the existing resources</a:t>
                      </a:r>
                      <a:endParaRPr lang="en-US" sz="2400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</a:tr>
              <a:tr h="104302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90"/>
                          </a:solidFill>
                        </a:rPr>
                        <a:t>What are the obstacles</a:t>
                      </a:r>
                      <a:endParaRPr lang="en-US" sz="2400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90"/>
                          </a:solidFill>
                        </a:rPr>
                        <a:t>What are the possibilities</a:t>
                      </a:r>
                      <a:endParaRPr lang="en-US" sz="2400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Immersion Workshop - Christopher Dureau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1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8072" y="90710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What people usually do is:</a:t>
            </a:r>
            <a:b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b="1" dirty="0">
                <a:solidFill>
                  <a:schemeClr val="accent6">
                    <a:lumMod val="75000"/>
                  </a:schemeClr>
                </a:solidFill>
              </a:rPr>
            </a:b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am shocked that you live so poorly or </a:t>
            </a:r>
          </a:p>
          <a:p>
            <a:endParaRPr lang="en-US" dirty="0"/>
          </a:p>
          <a:p>
            <a:r>
              <a:rPr lang="en-US" dirty="0" smtClean="0"/>
              <a:t>things are so bad around here compared to where I live:</a:t>
            </a:r>
          </a:p>
          <a:p>
            <a:endParaRPr lang="en-US" dirty="0"/>
          </a:p>
          <a:p>
            <a:r>
              <a:rPr lang="en-US" dirty="0" smtClean="0"/>
              <a:t>Lets talk about what your needs are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849" y="3387777"/>
            <a:ext cx="4091151" cy="281737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Immersion Workshop - Christopher Dureau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7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For a good immersion – we need to focus on what 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gives life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to people we meet.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Do </a:t>
            </a:r>
            <a:r>
              <a:rPr lang="en-US" b="1" dirty="0" smtClean="0"/>
              <a:t>not focus  on the issues </a:t>
            </a:r>
            <a:r>
              <a:rPr lang="en-US" dirty="0" smtClean="0"/>
              <a:t>they may be facing </a:t>
            </a:r>
          </a:p>
          <a:p>
            <a:pPr lvl="1"/>
            <a:r>
              <a:rPr lang="en-US" dirty="0" smtClean="0"/>
              <a:t>Do you have any needs?</a:t>
            </a:r>
          </a:p>
          <a:p>
            <a:pPr lvl="1"/>
            <a:r>
              <a:rPr lang="en-US" dirty="0" smtClean="0"/>
              <a:t>What is your problem?</a:t>
            </a:r>
          </a:p>
          <a:p>
            <a:pPr lvl="1"/>
            <a:r>
              <a:rPr lang="en-US" dirty="0" smtClean="0"/>
              <a:t>How can your situation be better?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Focus on the strengths and reasons for joy</a:t>
            </a:r>
          </a:p>
          <a:p>
            <a:pPr lvl="1"/>
            <a:r>
              <a:rPr lang="en-US" dirty="0" smtClean="0"/>
              <a:t>Why are things this good around here?</a:t>
            </a:r>
          </a:p>
          <a:p>
            <a:pPr lvl="1"/>
            <a:r>
              <a:rPr lang="en-US" dirty="0" smtClean="0"/>
              <a:t>Who made it so?</a:t>
            </a:r>
          </a:p>
          <a:p>
            <a:pPr lvl="1"/>
            <a:r>
              <a:rPr lang="en-US" dirty="0" smtClean="0"/>
              <a:t>What gives you hope for your future?</a:t>
            </a:r>
          </a:p>
          <a:p>
            <a:pPr lvl="1"/>
            <a:r>
              <a:rPr lang="en-US" dirty="0" smtClean="0"/>
              <a:t>What are you hoping for now?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2564" y="1905000"/>
            <a:ext cx="2165131" cy="491717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Immersion Workshop - Christopher Dureau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17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8269" y="0"/>
            <a:ext cx="8911687" cy="1280890"/>
          </a:xfrm>
        </p:spPr>
        <p:txBody>
          <a:bodyPr>
            <a:norm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What people could do is: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73967" y="1648918"/>
            <a:ext cx="5329109" cy="426230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 am sure there is plenty to celebrate and be happy about around here:</a:t>
            </a:r>
          </a:p>
          <a:p>
            <a:endParaRPr lang="en-US" dirty="0"/>
          </a:p>
          <a:p>
            <a:r>
              <a:rPr lang="en-US" dirty="0" smtClean="0"/>
              <a:t>Lets talk about your lives and how things happen for you here</a:t>
            </a:r>
          </a:p>
          <a:p>
            <a:endParaRPr lang="en-US" dirty="0"/>
          </a:p>
          <a:p>
            <a:r>
              <a:rPr lang="en-US" dirty="0" smtClean="0"/>
              <a:t>What has brought you to this point in your live – what has been your journey</a:t>
            </a:r>
          </a:p>
          <a:p>
            <a:endParaRPr lang="en-US" dirty="0"/>
          </a:p>
          <a:p>
            <a:r>
              <a:rPr lang="en-US" dirty="0" smtClean="0"/>
              <a:t>What makes you proud?   - What have been your successes? </a:t>
            </a:r>
          </a:p>
          <a:p>
            <a:endParaRPr lang="en-US" dirty="0"/>
          </a:p>
          <a:p>
            <a:r>
              <a:rPr lang="en-US" dirty="0" smtClean="0"/>
              <a:t>What makes you happy?   What gives you hope?   </a:t>
            </a:r>
            <a:r>
              <a:rPr lang="is-IS" dirty="0" smtClean="0"/>
              <a:t>…..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8767" y="4307671"/>
            <a:ext cx="4236540" cy="2823257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0924" y="420609"/>
            <a:ext cx="2833687" cy="377825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Immersion Workshop - Christopher Dureau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12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1588547" y="1204964"/>
            <a:ext cx="965418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40000"/>
              </a:spcBef>
              <a:buClr>
                <a:schemeClr val="accent1"/>
              </a:buClr>
              <a:buSzPct val="80000"/>
            </a:pPr>
            <a:endParaRPr lang="en-US" sz="2000" dirty="0" smtClean="0">
              <a:solidFill>
                <a:srgbClr val="443375"/>
              </a:solidFill>
            </a:endParaRPr>
          </a:p>
          <a:p>
            <a:pPr marL="342900" indent="-342900">
              <a:spcBef>
                <a:spcPct val="40000"/>
              </a:spcBef>
              <a:buClr>
                <a:schemeClr val="accent1"/>
              </a:buClr>
              <a:buSzPct val="80000"/>
              <a:buFont typeface="Arial" charset="0"/>
              <a:buChar char="•"/>
            </a:pPr>
            <a:r>
              <a:rPr lang="en-US" sz="2000" dirty="0" smtClean="0">
                <a:solidFill>
                  <a:srgbClr val="443375"/>
                </a:solidFill>
              </a:rPr>
              <a:t>What are you good at</a:t>
            </a:r>
          </a:p>
          <a:p>
            <a:pPr marL="342900" indent="-342900">
              <a:spcBef>
                <a:spcPct val="40000"/>
              </a:spcBef>
              <a:buClr>
                <a:schemeClr val="accent1"/>
              </a:buClr>
              <a:buSzPct val="80000"/>
              <a:buFont typeface="Arial" charset="0"/>
              <a:buChar char="•"/>
            </a:pPr>
            <a:r>
              <a:rPr lang="en-US" sz="2000" dirty="0" smtClean="0">
                <a:solidFill>
                  <a:srgbClr val="443375"/>
                </a:solidFill>
              </a:rPr>
              <a:t>What have been your  </a:t>
            </a:r>
            <a:r>
              <a:rPr lang="en-US" sz="2000" dirty="0">
                <a:solidFill>
                  <a:srgbClr val="443375"/>
                </a:solidFill>
              </a:rPr>
              <a:t>past successes and </a:t>
            </a:r>
            <a:r>
              <a:rPr lang="en-US" sz="2000" dirty="0" smtClean="0">
                <a:solidFill>
                  <a:srgbClr val="443375"/>
                </a:solidFill>
              </a:rPr>
              <a:t>current strengths  </a:t>
            </a:r>
            <a:endParaRPr lang="en-US" sz="2000" dirty="0">
              <a:solidFill>
                <a:srgbClr val="443375"/>
              </a:solidFill>
            </a:endParaRPr>
          </a:p>
          <a:p>
            <a:pPr marL="342900" indent="-342900">
              <a:spcBef>
                <a:spcPct val="40000"/>
              </a:spcBef>
              <a:buClr>
                <a:schemeClr val="accent1"/>
              </a:buClr>
              <a:buSzPct val="80000"/>
              <a:buFont typeface="Arial" charset="0"/>
              <a:buChar char="•"/>
            </a:pPr>
            <a:r>
              <a:rPr lang="en-US" sz="2000" dirty="0">
                <a:solidFill>
                  <a:srgbClr val="443375"/>
                </a:solidFill>
              </a:rPr>
              <a:t> </a:t>
            </a:r>
            <a:r>
              <a:rPr lang="en-US" sz="2000" dirty="0" smtClean="0">
                <a:solidFill>
                  <a:srgbClr val="443375"/>
                </a:solidFill>
              </a:rPr>
              <a:t>How to you imagine your future </a:t>
            </a:r>
            <a:endParaRPr lang="en-US" sz="2000" dirty="0">
              <a:solidFill>
                <a:srgbClr val="443375"/>
              </a:solidFill>
            </a:endParaRPr>
          </a:p>
          <a:p>
            <a:pPr marL="342900" indent="-342900">
              <a:spcBef>
                <a:spcPct val="40000"/>
              </a:spcBef>
              <a:buClr>
                <a:schemeClr val="accent1"/>
              </a:buClr>
              <a:buSzPct val="80000"/>
              <a:buFont typeface="Arial" charset="0"/>
              <a:buChar char="•"/>
            </a:pPr>
            <a:r>
              <a:rPr lang="en-US" sz="2000" dirty="0">
                <a:solidFill>
                  <a:srgbClr val="443375"/>
                </a:solidFill>
              </a:rPr>
              <a:t> </a:t>
            </a:r>
            <a:r>
              <a:rPr lang="en-US" sz="2000" dirty="0" smtClean="0">
                <a:solidFill>
                  <a:srgbClr val="443375"/>
                </a:solidFill>
              </a:rPr>
              <a:t>What works best around here</a:t>
            </a:r>
            <a:endParaRPr lang="en-US" sz="2000" dirty="0">
              <a:solidFill>
                <a:srgbClr val="443375"/>
              </a:solidFill>
            </a:endParaRPr>
          </a:p>
          <a:p>
            <a:pPr marL="342900" indent="-342900">
              <a:spcBef>
                <a:spcPct val="40000"/>
              </a:spcBef>
              <a:buClr>
                <a:schemeClr val="accent1"/>
              </a:buClr>
              <a:buSzPct val="80000"/>
              <a:buFont typeface="Arial" charset="0"/>
              <a:buChar char="•"/>
            </a:pPr>
            <a:r>
              <a:rPr lang="en-US" sz="2000" dirty="0">
                <a:solidFill>
                  <a:srgbClr val="443375"/>
                </a:solidFill>
              </a:rPr>
              <a:t> </a:t>
            </a:r>
            <a:r>
              <a:rPr lang="en-US" sz="2000" dirty="0" smtClean="0">
                <a:solidFill>
                  <a:srgbClr val="443375"/>
                </a:solidFill>
              </a:rPr>
              <a:t>What makes things possible?</a:t>
            </a:r>
            <a:endParaRPr lang="en-US" sz="2000" dirty="0">
              <a:solidFill>
                <a:srgbClr val="443375"/>
              </a:solidFill>
            </a:endParaRPr>
          </a:p>
        </p:txBody>
      </p:sp>
      <p:pic>
        <p:nvPicPr>
          <p:cNvPr id="8" name="Picture 7" descr="IMG_003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4275" y="4022944"/>
            <a:ext cx="9144001" cy="1949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8735" y="301084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Lets talk about what you are proud of and what gives you life. </a:t>
            </a:r>
            <a:r>
              <a:rPr lang="en-US" b="1" dirty="0">
                <a:solidFill>
                  <a:srgbClr val="443375"/>
                </a:solidFill>
              </a:rPr>
              <a:t/>
            </a:r>
            <a:br>
              <a:rPr lang="en-US" b="1" dirty="0">
                <a:solidFill>
                  <a:srgbClr val="443375"/>
                </a:solidFill>
              </a:rPr>
            </a:b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Immersion Workshop - Christopher Dureau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32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Head Heart Hand focus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3948" y="1905000"/>
            <a:ext cx="5299128" cy="4006222"/>
          </a:xfrm>
        </p:spPr>
        <p:txBody>
          <a:bodyPr/>
          <a:lstStyle/>
          <a:p>
            <a:r>
              <a:rPr lang="en-US" dirty="0" smtClean="0"/>
              <a:t>A good way to organise your thinking in a conversations is to focus on three sorts of gifts people may have: </a:t>
            </a:r>
          </a:p>
          <a:p>
            <a:endParaRPr lang="en-US" dirty="0"/>
          </a:p>
          <a:p>
            <a:r>
              <a:rPr lang="en-US" dirty="0" smtClean="0"/>
              <a:t>Gifts of the Head</a:t>
            </a:r>
            <a:r>
              <a:rPr lang="is-IS" dirty="0" smtClean="0"/>
              <a:t>…..</a:t>
            </a:r>
          </a:p>
          <a:p>
            <a:endParaRPr lang="is-IS" dirty="0"/>
          </a:p>
          <a:p>
            <a:r>
              <a:rPr lang="is-IS" dirty="0" smtClean="0"/>
              <a:t>Gifts of the Heart.....</a:t>
            </a:r>
          </a:p>
          <a:p>
            <a:endParaRPr lang="is-IS" dirty="0"/>
          </a:p>
          <a:p>
            <a:r>
              <a:rPr lang="is-IS" dirty="0" smtClean="0"/>
              <a:t>Gifts of the Hands......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764" y="2111866"/>
            <a:ext cx="5315236" cy="40132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Immersion Workshop - Christopher Dureau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42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Pre-departure orientation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Logistics</a:t>
            </a:r>
          </a:p>
          <a:p>
            <a:endParaRPr lang="en-US" dirty="0"/>
          </a:p>
          <a:p>
            <a:r>
              <a:rPr lang="en-US" dirty="0" smtClean="0"/>
              <a:t>Health &amp; Safety</a:t>
            </a:r>
          </a:p>
          <a:p>
            <a:endParaRPr lang="en-US" dirty="0"/>
          </a:p>
          <a:p>
            <a:r>
              <a:rPr lang="en-US" dirty="0" smtClean="0"/>
              <a:t>Understanding what is important</a:t>
            </a:r>
          </a:p>
          <a:p>
            <a:endParaRPr lang="en-US" dirty="0"/>
          </a:p>
          <a:p>
            <a:r>
              <a:rPr lang="en-US" dirty="0" smtClean="0"/>
              <a:t>Whole body experience – hopes, fears, aspirations and expectations</a:t>
            </a:r>
          </a:p>
          <a:p>
            <a:endParaRPr lang="en-US" dirty="0"/>
          </a:p>
          <a:p>
            <a:r>
              <a:rPr lang="en-US" dirty="0" smtClean="0"/>
              <a:t>Learning to suspend judgment and be open to new experiences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1308" y="1752600"/>
            <a:ext cx="3829050" cy="51054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Immersion Workshop - Christopher Dureau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84835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336600"/>
                </a:solidFill>
              </a:rPr>
              <a:t>The Ignatian context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- 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3573" y="1496786"/>
            <a:ext cx="8915400" cy="377762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Magis – Much not Many – Quality and depth not just quantity. </a:t>
            </a:r>
          </a:p>
          <a:p>
            <a:endParaRPr lang="en-US" sz="2400" dirty="0" smtClean="0"/>
          </a:p>
          <a:p>
            <a:r>
              <a:rPr lang="en-US" sz="2400" dirty="0" smtClean="0"/>
              <a:t>Option to be on the side of the Poor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8337" y="2995448"/>
            <a:ext cx="3168161" cy="38625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015" y="4022411"/>
            <a:ext cx="4183117" cy="3137338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Immersion Workshop - Christopher Dureau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98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Immersion Reflection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An Emmaus experience ?</a:t>
            </a:r>
          </a:p>
          <a:p>
            <a:endParaRPr lang="en-US" dirty="0" smtClean="0"/>
          </a:p>
          <a:p>
            <a:r>
              <a:rPr lang="en-US" dirty="0" smtClean="0"/>
              <a:t>Reverse cultural shock is more pervasive</a:t>
            </a:r>
          </a:p>
          <a:p>
            <a:endParaRPr lang="en-US" dirty="0"/>
          </a:p>
          <a:p>
            <a:r>
              <a:rPr lang="en-US" dirty="0" smtClean="0"/>
              <a:t>Reflection should include someone from the culture where the immersion took place</a:t>
            </a:r>
          </a:p>
          <a:p>
            <a:endParaRPr lang="en-US" dirty="0"/>
          </a:p>
          <a:p>
            <a:r>
              <a:rPr lang="en-US" dirty="0" smtClean="0"/>
              <a:t>Focus on the positives – the friendships, the hope, the story of what is good</a:t>
            </a:r>
          </a:p>
          <a:p>
            <a:r>
              <a:rPr lang="en-US" dirty="0" smtClean="0"/>
              <a:t>Focus on relationships rather than quick fixes as a way to move forward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6" name="Picture 5" descr="IMG_057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2216" y="1981200"/>
            <a:ext cx="6130352" cy="4597764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Immersion Workshop - Christopher Dureau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72298368"/>
      </p:ext>
    </p:extLst>
  </p:cSld>
  <p:clrMapOvr>
    <a:masterClrMapping/>
  </p:clrMapOvr>
  <p:transition spd="med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latin typeface="Chalkboard" charset="0"/>
                <a:ea typeface="Chalkboard" charset="0"/>
                <a:cs typeface="Chalkboard" charset="0"/>
              </a:rPr>
              <a:t>Thank You</a:t>
            </a:r>
            <a:endParaRPr lang="en-US" sz="4000" dirty="0"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88317" y="402050"/>
            <a:ext cx="9517191" cy="4115181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Christopher Dureau – Xavier College - 2016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Immersion Workshop - Christopher Dureau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100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‘Experiments’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in Ignatian Formation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53343" y="1714501"/>
            <a:ext cx="4649733" cy="4865913"/>
          </a:xfrm>
        </p:spPr>
        <p:txBody>
          <a:bodyPr>
            <a:normAutofit fontScale="70000" lnSpcReduction="20000"/>
          </a:bodyPr>
          <a:lstStyle/>
          <a:p>
            <a:r>
              <a:rPr lang="en-US" sz="2900" dirty="0" smtClean="0"/>
              <a:t>Experiments:   For whom, what and why?</a:t>
            </a:r>
          </a:p>
          <a:p>
            <a:endParaRPr lang="en-US" sz="2900" dirty="0" smtClean="0"/>
          </a:p>
          <a:p>
            <a:r>
              <a:rPr lang="en-US" sz="2900" dirty="0" smtClean="0"/>
              <a:t>Looking from the outside in – looking from the other side of my reality</a:t>
            </a:r>
          </a:p>
          <a:p>
            <a:endParaRPr lang="en-US" sz="2900" dirty="0"/>
          </a:p>
          <a:p>
            <a:r>
              <a:rPr lang="en-US" sz="2900" dirty="0" smtClean="0"/>
              <a:t>Changing not only your ‘viewpoint but also your ‘standpoint’</a:t>
            </a:r>
          </a:p>
          <a:p>
            <a:endParaRPr lang="en-US" sz="2900" dirty="0"/>
          </a:p>
          <a:p>
            <a:r>
              <a:rPr lang="en-US" sz="2900" dirty="0" smtClean="0"/>
              <a:t>Are immersion programs a modern version of this Ignatian Formation fundamental?</a:t>
            </a:r>
          </a:p>
          <a:p>
            <a:endParaRPr lang="en-US" sz="2600" dirty="0"/>
          </a:p>
          <a:p>
            <a:endParaRPr lang="en-US" dirty="0"/>
          </a:p>
        </p:txBody>
      </p:sp>
      <p:pic>
        <p:nvPicPr>
          <p:cNvPr id="5" name="Content Placeholder 3" descr="IMG_0128.JP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187" r="-18187"/>
          <a:stretch>
            <a:fillRect/>
          </a:stretch>
        </p:blipFill>
        <p:spPr>
          <a:xfrm>
            <a:off x="6113688" y="2253344"/>
            <a:ext cx="6458042" cy="3551652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Immersion Workshop - Christopher Dureau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1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b="1" dirty="0" smtClean="0">
                <a:solidFill>
                  <a:srgbClr val="336600"/>
                </a:solidFill>
              </a:rPr>
              <a:t>Assumptions &amp; Immersion Experiences</a:t>
            </a:r>
            <a:endParaRPr lang="en-US" b="1" dirty="0">
              <a:solidFill>
                <a:srgbClr val="336600"/>
              </a:solidFill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sz="half" idx="1"/>
          </p:nvPr>
        </p:nvSpPr>
        <p:spPr bwMode="auto">
          <a:xfrm>
            <a:off x="1978701" y="1723868"/>
            <a:ext cx="6941799" cy="418735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/>
          </a:bodyPr>
          <a:lstStyle/>
          <a:p>
            <a:pPr eaLnBrk="1" hangingPunct="1"/>
            <a:endParaRPr lang="en-US" sz="800" b="1" i="1" dirty="0"/>
          </a:p>
          <a:p>
            <a:pPr eaLnBrk="1" hangingPunct="1"/>
            <a:r>
              <a:rPr lang="en-US" sz="2400" dirty="0"/>
              <a:t>Assumptions </a:t>
            </a:r>
            <a:r>
              <a:rPr lang="en-US" sz="2400" dirty="0" smtClean="0"/>
              <a:t>= </a:t>
            </a:r>
            <a:r>
              <a:rPr lang="en-US" sz="2400" dirty="0"/>
              <a:t>patterns of thought that lead us to </a:t>
            </a:r>
            <a:r>
              <a:rPr lang="en-US" sz="2400" dirty="0" smtClean="0"/>
              <a:t>judge </a:t>
            </a:r>
            <a:r>
              <a:rPr lang="en-US" sz="2400" dirty="0"/>
              <a:t>and act </a:t>
            </a:r>
            <a:endParaRPr lang="en-US" sz="2400" dirty="0" smtClean="0"/>
          </a:p>
          <a:p>
            <a:pPr eaLnBrk="1" hangingPunct="1"/>
            <a:r>
              <a:rPr lang="en-US" sz="2400" dirty="0" smtClean="0"/>
              <a:t>We </a:t>
            </a:r>
            <a:r>
              <a:rPr lang="en-US" sz="2400" dirty="0"/>
              <a:t>create </a:t>
            </a:r>
            <a:r>
              <a:rPr lang="en-US" sz="2400" dirty="0" smtClean="0"/>
              <a:t>our </a:t>
            </a:r>
            <a:r>
              <a:rPr lang="en-US" sz="2400" dirty="0"/>
              <a:t>own future with the assumptions </a:t>
            </a:r>
            <a:r>
              <a:rPr lang="en-US" sz="2400" dirty="0" smtClean="0"/>
              <a:t>we make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Change begins with conversation with people who share or challenge </a:t>
            </a:r>
            <a:r>
              <a:rPr lang="en-US" sz="2400" dirty="0" smtClean="0"/>
              <a:t>assumptions</a:t>
            </a:r>
          </a:p>
          <a:p>
            <a:pPr eaLnBrk="1" hangingPunct="1"/>
            <a:r>
              <a:rPr lang="en-US" sz="2400" dirty="0" smtClean="0"/>
              <a:t>The way we speak and the words we use create the future we grow into. – words create worlds</a:t>
            </a:r>
            <a:endParaRPr lang="en-US" sz="2400" dirty="0"/>
          </a:p>
          <a:p>
            <a:pPr eaLnBrk="1" hangingPunct="1"/>
            <a:endParaRPr lang="en-US" i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0501" y="2018986"/>
            <a:ext cx="2833687" cy="377825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Immersion Workshop - Christopher Dureau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10838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05095" y="0"/>
            <a:ext cx="8911687" cy="17145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/>
            <a:r>
              <a:rPr lang="en-US" dirty="0"/>
              <a:t/>
            </a:r>
            <a:br>
              <a:rPr lang="en-US" dirty="0"/>
            </a:br>
            <a:r>
              <a:rPr lang="en-US" b="1" dirty="0" smtClean="0">
                <a:solidFill>
                  <a:srgbClr val="336600"/>
                </a:solidFill>
              </a:rPr>
              <a:t>What </a:t>
            </a:r>
            <a:r>
              <a:rPr lang="en-US" b="1" dirty="0">
                <a:solidFill>
                  <a:srgbClr val="336600"/>
                </a:solidFill>
              </a:rPr>
              <a:t>we see is only a fraction of the </a:t>
            </a:r>
            <a:r>
              <a:rPr lang="en-US" b="1" dirty="0" smtClean="0">
                <a:solidFill>
                  <a:srgbClr val="336600"/>
                </a:solidFill>
              </a:rPr>
              <a:t>whole reality</a:t>
            </a:r>
            <a:endParaRPr lang="en-US" b="1" dirty="0">
              <a:solidFill>
                <a:srgbClr val="336600"/>
              </a:solidFill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1524000" y="1828800"/>
            <a:ext cx="3962400" cy="457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  <a:normAutofit/>
          </a:bodyPr>
          <a:lstStyle/>
          <a:p>
            <a:pPr eaLnBrk="1" hangingPunct="1">
              <a:lnSpc>
                <a:spcPct val="90000"/>
              </a:lnSpc>
            </a:pPr>
            <a:endParaRPr lang="en-US" sz="3000" dirty="0"/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000" dirty="0"/>
          </a:p>
          <a:p>
            <a:pPr eaLnBrk="1" hangingPunct="1">
              <a:lnSpc>
                <a:spcPct val="90000"/>
              </a:lnSpc>
            </a:pPr>
            <a:r>
              <a:rPr lang="en-US" sz="3600" dirty="0" smtClean="0"/>
              <a:t>How can we  </a:t>
            </a:r>
            <a:r>
              <a:rPr lang="en-US" sz="3600" dirty="0"/>
              <a:t>see </a:t>
            </a:r>
            <a:r>
              <a:rPr lang="en-US" sz="3600" dirty="0" smtClean="0"/>
              <a:t>the same reality </a:t>
            </a:r>
            <a:r>
              <a:rPr lang="en-US" sz="3600" dirty="0"/>
              <a:t>with different </a:t>
            </a:r>
            <a:r>
              <a:rPr lang="en-US" sz="4000" dirty="0" smtClean="0"/>
              <a:t>eyes?</a:t>
            </a:r>
            <a:endParaRPr lang="en-US" sz="4000" dirty="0"/>
          </a:p>
        </p:txBody>
      </p:sp>
      <p:pic>
        <p:nvPicPr>
          <p:cNvPr id="63492" name="Picture 4" descr="young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1043" y="1859053"/>
            <a:ext cx="4604924" cy="4998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Immersion Workshop - Christopher Dureau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90750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 bwMode="auto">
          <a:xfrm>
            <a:off x="1993317" y="624110"/>
            <a:ext cx="8911687" cy="128089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>
                <a:solidFill>
                  <a:schemeClr val="accent6">
                    <a:lumMod val="75000"/>
                  </a:schemeClr>
                </a:solidFill>
              </a:rPr>
              <a:t>Joshua </a:t>
            </a:r>
            <a:r>
              <a:rPr lang="en-US" smtClean="0">
                <a:solidFill>
                  <a:schemeClr val="accent6">
                    <a:lumMod val="75000"/>
                  </a:schemeClr>
                </a:solidFill>
              </a:rPr>
              <a:t>Bell in two different settings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5539" name="Content Placeholder 7"/>
          <p:cNvSpPr>
            <a:spLocks noGrp="1"/>
          </p:cNvSpPr>
          <p:nvPr>
            <p:ph sz="half" idx="1"/>
          </p:nvPr>
        </p:nvSpPr>
        <p:spPr bwMode="auto">
          <a:xfrm>
            <a:off x="1159329" y="2133600"/>
            <a:ext cx="5743747" cy="377762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2400" dirty="0"/>
              <a:t>Famous violinist charges $</a:t>
            </a:r>
            <a:r>
              <a:rPr lang="en-US" sz="2400" dirty="0" smtClean="0"/>
              <a:t>200+ per </a:t>
            </a:r>
            <a:r>
              <a:rPr lang="en-US" sz="2400" dirty="0"/>
              <a:t>person at a packed concert in NY &amp;</a:t>
            </a:r>
          </a:p>
          <a:p>
            <a:r>
              <a:rPr lang="en-US" sz="2400" dirty="0" smtClean="0"/>
              <a:t>Next day: ‘Busks’ </a:t>
            </a:r>
            <a:r>
              <a:rPr lang="en-US" sz="2400" dirty="0"/>
              <a:t>outside the metro </a:t>
            </a:r>
          </a:p>
          <a:p>
            <a:r>
              <a:rPr lang="en-US" sz="2400" dirty="0"/>
              <a:t>Nobody notices – nobody has eyes or ears to hear because </a:t>
            </a:r>
            <a:r>
              <a:rPr lang="en-US" sz="2400" dirty="0" smtClean="0"/>
              <a:t>at that time they </a:t>
            </a:r>
            <a:r>
              <a:rPr lang="en-US" sz="2400" dirty="0"/>
              <a:t>were not open to the reality before </a:t>
            </a:r>
            <a:r>
              <a:rPr lang="en-US" sz="2400" dirty="0" smtClean="0"/>
              <a:t>them</a:t>
            </a:r>
            <a:endParaRPr lang="en-US" sz="2400" dirty="0"/>
          </a:p>
        </p:txBody>
      </p:sp>
      <p:sp>
        <p:nvSpPr>
          <p:cNvPr id="65540" name="Content Placeholder 8"/>
          <p:cNvSpPr>
            <a:spLocks noGrp="1"/>
          </p:cNvSpPr>
          <p:nvPr>
            <p:ph sz="half" idx="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pic>
        <p:nvPicPr>
          <p:cNvPr id="65541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90747" y="1905000"/>
            <a:ext cx="458152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Immersion Workshop - Christopher Dureau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3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What has been your best experience ?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13613" y="2125663"/>
            <a:ext cx="4789463" cy="4305117"/>
          </a:xfrm>
        </p:spPr>
        <p:txBody>
          <a:bodyPr>
            <a:noAutofit/>
          </a:bodyPr>
          <a:lstStyle/>
          <a:p>
            <a:r>
              <a:rPr lang="en-US" sz="2000" dirty="0" smtClean="0"/>
              <a:t>What experience or aspect of immersion has had the greatest impact on participants?</a:t>
            </a:r>
          </a:p>
          <a:p>
            <a:endParaRPr lang="en-US" sz="2000" dirty="0"/>
          </a:p>
          <a:p>
            <a:r>
              <a:rPr lang="en-US" sz="2000" dirty="0" smtClean="0"/>
              <a:t>Why do you think this is so?</a:t>
            </a:r>
          </a:p>
          <a:p>
            <a:endParaRPr lang="en-US" sz="2000" dirty="0"/>
          </a:p>
          <a:p>
            <a:r>
              <a:rPr lang="en-US" sz="2000" dirty="0" smtClean="0"/>
              <a:t>What are the key elements of this successful part of the immersion experience?</a:t>
            </a:r>
          </a:p>
          <a:p>
            <a:endParaRPr lang="en-US" sz="2000" dirty="0"/>
          </a:p>
          <a:p>
            <a:r>
              <a:rPr lang="en-US" sz="2000" dirty="0" smtClean="0"/>
              <a:t>Group Discussion 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076" y="1561891"/>
            <a:ext cx="3048000" cy="406400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72763">
            <a:off x="9495134" y="3079750"/>
            <a:ext cx="2523871" cy="377825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Immersion Workshop - Christopher Dureau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97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What are we (the organisers) looking for from an immersion experience?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905000"/>
            <a:ext cx="8915400" cy="3777622"/>
          </a:xfrm>
        </p:spPr>
        <p:txBody>
          <a:bodyPr/>
          <a:lstStyle/>
          <a:p>
            <a:r>
              <a:rPr lang="en-US" dirty="0" smtClean="0"/>
              <a:t>Gather key points from the previous discussion</a:t>
            </a:r>
          </a:p>
          <a:p>
            <a:endParaRPr lang="en-US" dirty="0"/>
          </a:p>
          <a:p>
            <a:r>
              <a:rPr lang="en-US" dirty="0" smtClean="0"/>
              <a:t>Revolving Brainstorm to spell these out into key messages?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0971" y="3388567"/>
            <a:ext cx="5223641" cy="34694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3388566"/>
            <a:ext cx="4625911" cy="3469433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Immersion Workshop - Christopher Dureau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21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Key Points – Action Reflection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13810" y="1763426"/>
            <a:ext cx="5089266" cy="4147796"/>
          </a:xfrm>
        </p:spPr>
        <p:txBody>
          <a:bodyPr/>
          <a:lstStyle/>
          <a:p>
            <a:r>
              <a:rPr lang="en-US" dirty="0" smtClean="0"/>
              <a:t>Inclusive discussions: ‘Don’t do anything to me without me’</a:t>
            </a:r>
          </a:p>
          <a:p>
            <a:endParaRPr lang="en-US" dirty="0"/>
          </a:p>
          <a:p>
            <a:r>
              <a:rPr lang="en-US" dirty="0" smtClean="0"/>
              <a:t>Seeing things from the other’s perspective – Comparing the best of what you have with the best of what I have</a:t>
            </a:r>
          </a:p>
          <a:p>
            <a:endParaRPr lang="en-US" dirty="0"/>
          </a:p>
          <a:p>
            <a:r>
              <a:rPr lang="en-US" dirty="0" smtClean="0"/>
              <a:t>Respect for others life choices and context – we are visiting their place.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Content Placeholder 4" descr="IMG_052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076" y="1763426"/>
            <a:ext cx="5530396" cy="4147796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Immersion Workshop - Christopher Dureau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3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.4|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.2|1|0.:|1.2"/>
</p:tagLst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3073</TotalTime>
  <Words>1025</Words>
  <Application>Microsoft Macintosh PowerPoint</Application>
  <PresentationFormat>Widescreen</PresentationFormat>
  <Paragraphs>204</Paragraphs>
  <Slides>21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Century Gothic</vt:lpstr>
      <vt:lpstr>Chalkboard</vt:lpstr>
      <vt:lpstr>ＭＳ Ｐゴシック</vt:lpstr>
      <vt:lpstr>Wingdings 3</vt:lpstr>
      <vt:lpstr>Wisp</vt:lpstr>
      <vt:lpstr>Service and Immersions</vt:lpstr>
      <vt:lpstr>The Ignatian context - </vt:lpstr>
      <vt:lpstr>‘Experiments’ in Ignatian Formation </vt:lpstr>
      <vt:lpstr>Assumptions &amp; Immersion Experiences</vt:lpstr>
      <vt:lpstr> What we see is only a fraction of the whole reality</vt:lpstr>
      <vt:lpstr>Joshua Bell in two different settings</vt:lpstr>
      <vt:lpstr>What has been your best experience ?</vt:lpstr>
      <vt:lpstr>What are we (the organisers) looking for from an immersion experience?</vt:lpstr>
      <vt:lpstr>Key Points – Action Reflection</vt:lpstr>
      <vt:lpstr>More Key Points</vt:lpstr>
      <vt:lpstr>Immersions are not suitable as: </vt:lpstr>
      <vt:lpstr>The start of a conversation </vt:lpstr>
      <vt:lpstr>Starting a conversation - Practice </vt:lpstr>
      <vt:lpstr> What people usually do is:  </vt:lpstr>
      <vt:lpstr>For a good immersion – we need to focus on what gives life to people we meet. </vt:lpstr>
      <vt:lpstr> What people could do is:</vt:lpstr>
      <vt:lpstr>Lets talk about what you are proud of and what gives you life.  </vt:lpstr>
      <vt:lpstr>Head Heart Hand focus</vt:lpstr>
      <vt:lpstr>Pre-departure orientation</vt:lpstr>
      <vt:lpstr> Immersion Reflection</vt:lpstr>
      <vt:lpstr>Thank You</vt:lpstr>
    </vt:vector>
  </TitlesOfParts>
  <Company/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Service and Immersions</dc:title>
  <dc:creator>Microsoft Office User</dc:creator>
  <cp:lastModifiedBy>Microsoft Office User</cp:lastModifiedBy>
  <cp:revision>23</cp:revision>
  <cp:lastPrinted>2016-07-06T23:33:09Z</cp:lastPrinted>
  <dcterms:created xsi:type="dcterms:W3CDTF">2016-07-04T02:46:35Z</dcterms:created>
  <dcterms:modified xsi:type="dcterms:W3CDTF">2016-07-15T03:16:55Z</dcterms:modified>
</cp:coreProperties>
</file>